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Masters/slideMaster1.xml" ContentType="application/vnd.openxmlformats-officedocument.presentationml.slideMaster+xml"/>
  <Override PartName="/ppt/notesSlides/notesSlide3.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notesSlides/notesSlide9.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4.xml" ContentType="application/vnd.openxmlformats-officedocument.presentationml.notesSlide+xml"/>
  <Override PartName="/ppt/notesSlides/notesSlide8.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7.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0"/>
  </p:notesMasterIdLst>
  <p:sldIdLst>
    <p:sldId id="317" r:id="rId2"/>
    <p:sldId id="310" r:id="rId3"/>
    <p:sldId id="260" r:id="rId4"/>
    <p:sldId id="261" r:id="rId5"/>
    <p:sldId id="262" r:id="rId6"/>
    <p:sldId id="263" r:id="rId7"/>
    <p:sldId id="264" r:id="rId8"/>
    <p:sldId id="266" r:id="rId9"/>
    <p:sldId id="267" r:id="rId10"/>
    <p:sldId id="268" r:id="rId11"/>
    <p:sldId id="272" r:id="rId12"/>
    <p:sldId id="269" r:id="rId13"/>
    <p:sldId id="305" r:id="rId14"/>
    <p:sldId id="293" r:id="rId15"/>
    <p:sldId id="318" r:id="rId16"/>
    <p:sldId id="294" r:id="rId17"/>
    <p:sldId id="304" r:id="rId18"/>
    <p:sldId id="295" r:id="rId19"/>
    <p:sldId id="306" r:id="rId20"/>
    <p:sldId id="296" r:id="rId21"/>
    <p:sldId id="298" r:id="rId22"/>
    <p:sldId id="299" r:id="rId23"/>
    <p:sldId id="301" r:id="rId24"/>
    <p:sldId id="302" r:id="rId25"/>
    <p:sldId id="334" r:id="rId26"/>
    <p:sldId id="335" r:id="rId27"/>
    <p:sldId id="336" r:id="rId28"/>
    <p:sldId id="337" r:id="rId29"/>
    <p:sldId id="339" r:id="rId30"/>
    <p:sldId id="340" r:id="rId31"/>
    <p:sldId id="341" r:id="rId32"/>
    <p:sldId id="342" r:id="rId33"/>
    <p:sldId id="343" r:id="rId34"/>
    <p:sldId id="345" r:id="rId35"/>
    <p:sldId id="344" r:id="rId36"/>
    <p:sldId id="346" r:id="rId37"/>
    <p:sldId id="347" r:id="rId38"/>
    <p:sldId id="348" r:id="rId39"/>
    <p:sldId id="349" r:id="rId40"/>
    <p:sldId id="350" r:id="rId41"/>
    <p:sldId id="351" r:id="rId42"/>
    <p:sldId id="352" r:id="rId43"/>
    <p:sldId id="353" r:id="rId44"/>
    <p:sldId id="354" r:id="rId45"/>
    <p:sldId id="355" r:id="rId46"/>
    <p:sldId id="356" r:id="rId47"/>
    <p:sldId id="397" r:id="rId48"/>
    <p:sldId id="357" r:id="rId49"/>
    <p:sldId id="405" r:id="rId50"/>
    <p:sldId id="358" r:id="rId51"/>
    <p:sldId id="406" r:id="rId52"/>
    <p:sldId id="359" r:id="rId53"/>
    <p:sldId id="360" r:id="rId54"/>
    <p:sldId id="362" r:id="rId55"/>
    <p:sldId id="363" r:id="rId56"/>
    <p:sldId id="364" r:id="rId57"/>
    <p:sldId id="365" r:id="rId58"/>
    <p:sldId id="366" r:id="rId59"/>
    <p:sldId id="367" r:id="rId60"/>
    <p:sldId id="368" r:id="rId61"/>
    <p:sldId id="369" r:id="rId62"/>
    <p:sldId id="370" r:id="rId63"/>
    <p:sldId id="371" r:id="rId64"/>
    <p:sldId id="372" r:id="rId65"/>
    <p:sldId id="373" r:id="rId66"/>
    <p:sldId id="374" r:id="rId67"/>
    <p:sldId id="375" r:id="rId68"/>
    <p:sldId id="376" r:id="rId69"/>
    <p:sldId id="377" r:id="rId70"/>
    <p:sldId id="378" r:id="rId71"/>
    <p:sldId id="379" r:id="rId72"/>
    <p:sldId id="380" r:id="rId73"/>
    <p:sldId id="381" r:id="rId74"/>
    <p:sldId id="382" r:id="rId75"/>
    <p:sldId id="383" r:id="rId76"/>
    <p:sldId id="384" r:id="rId77"/>
    <p:sldId id="385" r:id="rId78"/>
    <p:sldId id="386" r:id="rId79"/>
    <p:sldId id="387" r:id="rId80"/>
    <p:sldId id="399" r:id="rId81"/>
    <p:sldId id="400" r:id="rId82"/>
    <p:sldId id="401" r:id="rId83"/>
    <p:sldId id="402" r:id="rId84"/>
    <p:sldId id="403" r:id="rId85"/>
    <p:sldId id="404" r:id="rId86"/>
    <p:sldId id="398" r:id="rId87"/>
    <p:sldId id="388" r:id="rId88"/>
    <p:sldId id="389" r:id="rId89"/>
    <p:sldId id="390" r:id="rId90"/>
    <p:sldId id="391" r:id="rId91"/>
    <p:sldId id="392" r:id="rId92"/>
    <p:sldId id="393" r:id="rId93"/>
    <p:sldId id="394" r:id="rId94"/>
    <p:sldId id="395" r:id="rId95"/>
    <p:sldId id="407" r:id="rId96"/>
    <p:sldId id="408" r:id="rId97"/>
    <p:sldId id="409" r:id="rId98"/>
    <p:sldId id="410" r:id="rId99"/>
    <p:sldId id="411" r:id="rId100"/>
    <p:sldId id="412" r:id="rId101"/>
    <p:sldId id="413" r:id="rId102"/>
    <p:sldId id="414" r:id="rId103"/>
    <p:sldId id="415" r:id="rId104"/>
    <p:sldId id="416" r:id="rId105"/>
    <p:sldId id="417" r:id="rId106"/>
    <p:sldId id="418" r:id="rId107"/>
    <p:sldId id="419" r:id="rId108"/>
    <p:sldId id="420" r:id="rId109"/>
    <p:sldId id="421" r:id="rId110"/>
    <p:sldId id="422" r:id="rId111"/>
    <p:sldId id="423" r:id="rId112"/>
    <p:sldId id="424" r:id="rId113"/>
    <p:sldId id="425" r:id="rId114"/>
    <p:sldId id="426" r:id="rId115"/>
    <p:sldId id="427" r:id="rId116"/>
    <p:sldId id="428" r:id="rId117"/>
    <p:sldId id="429" r:id="rId118"/>
    <p:sldId id="430" r:id="rId119"/>
    <p:sldId id="444" r:id="rId120"/>
    <p:sldId id="445" r:id="rId121"/>
    <p:sldId id="446" r:id="rId122"/>
    <p:sldId id="431" r:id="rId123"/>
    <p:sldId id="432" r:id="rId124"/>
    <p:sldId id="433" r:id="rId125"/>
    <p:sldId id="434" r:id="rId126"/>
    <p:sldId id="435" r:id="rId127"/>
    <p:sldId id="436" r:id="rId128"/>
    <p:sldId id="437" r:id="rId129"/>
    <p:sldId id="438" r:id="rId130"/>
    <p:sldId id="439" r:id="rId131"/>
    <p:sldId id="440" r:id="rId132"/>
    <p:sldId id="441" r:id="rId133"/>
    <p:sldId id="442" r:id="rId134"/>
    <p:sldId id="443" r:id="rId135"/>
    <p:sldId id="447" r:id="rId136"/>
    <p:sldId id="448" r:id="rId137"/>
    <p:sldId id="449" r:id="rId138"/>
    <p:sldId id="450" r:id="rId139"/>
    <p:sldId id="451" r:id="rId140"/>
    <p:sldId id="452" r:id="rId141"/>
    <p:sldId id="453" r:id="rId142"/>
    <p:sldId id="454" r:id="rId143"/>
    <p:sldId id="455" r:id="rId144"/>
    <p:sldId id="456" r:id="rId145"/>
    <p:sldId id="457" r:id="rId146"/>
    <p:sldId id="458" r:id="rId147"/>
    <p:sldId id="459" r:id="rId148"/>
    <p:sldId id="460" r:id="rId149"/>
  </p:sldIdLst>
  <p:sldSz cx="1080135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40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50" autoAdjust="0"/>
    <p:restoredTop sz="94660"/>
  </p:normalViewPr>
  <p:slideViewPr>
    <p:cSldViewPr>
      <p:cViewPr varScale="1">
        <p:scale>
          <a:sx n="104" d="100"/>
          <a:sy n="104" d="100"/>
        </p:scale>
        <p:origin x="1248" y="96"/>
      </p:cViewPr>
      <p:guideLst>
        <p:guide orient="horz" pos="2160"/>
        <p:guide pos="2880"/>
        <p:guide pos="34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notesMaster" Target="notesMasters/notesMaster1.xml"/><Relationship Id="rId155" Type="http://schemas.openxmlformats.org/officeDocument/2006/relationships/customXml" Target="../customXml/item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presProps" Target="presProps.xml"/><Relationship Id="rId156" Type="http://schemas.openxmlformats.org/officeDocument/2006/relationships/customXml" Target="../customXml/item2.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customXml" Target="../customXml/item3.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tableStyles" Target="tableStyle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media/hdphoto1.wdp>
</file>

<file path=ppt/media/image1.jpeg>
</file>

<file path=ppt/media/image10.png>
</file>

<file path=ppt/media/image100.png>
</file>

<file path=ppt/media/image110.png>
</file>

<file path=ppt/media/image120.png>
</file>

<file path=ppt/media/image15.png>
</file>

<file path=ppt/media/image16.png>
</file>

<file path=ppt/media/image160.png>
</file>

<file path=ppt/media/image161.png>
</file>

<file path=ppt/media/image17.png>
</file>

<file path=ppt/media/image170.png>
</file>

<file path=ppt/media/image171.png>
</file>

<file path=ppt/media/image18.png>
</file>

<file path=ppt/media/image180.png>
</file>

<file path=ppt/media/image181.png>
</file>

<file path=ppt/media/image19.png>
</file>

<file path=ppt/media/image190.png>
</file>

<file path=ppt/media/image2.png>
</file>

<file path=ppt/media/image20.png>
</file>

<file path=ppt/media/image21.png>
</file>

<file path=ppt/media/image210.png>
</file>

<file path=ppt/media/image22.png>
</file>

<file path=ppt/media/image23.png>
</file>

<file path=ppt/media/image24.png>
</file>

<file path=ppt/media/image240.png>
</file>

<file path=ppt/media/image25.png>
</file>

<file path=ppt/media/image26.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tiff>
</file>

<file path=ppt/media/image39.png>
</file>

<file path=ppt/media/image40.jp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6.png>
</file>

<file path=ppt/media/image64.png>
</file>

<file path=ppt/media/image65.jpeg>
</file>

<file path=ppt/media/image68.png>
</file>

<file path=ppt/media/image7.jpe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4F9996-C735-4105-B7AA-0FE39F1B57DE}" type="datetimeFigureOut">
              <a:rPr lang="en-IN" smtClean="0"/>
              <a:t>10-01-2023</a:t>
            </a:fld>
            <a:endParaRPr lang="en-IN"/>
          </a:p>
        </p:txBody>
      </p:sp>
      <p:sp>
        <p:nvSpPr>
          <p:cNvPr id="4" name="Slide Image Placeholder 3"/>
          <p:cNvSpPr>
            <a:spLocks noGrp="1" noRot="1" noChangeAspect="1"/>
          </p:cNvSpPr>
          <p:nvPr>
            <p:ph type="sldImg" idx="2"/>
          </p:nvPr>
        </p:nvSpPr>
        <p:spPr>
          <a:xfrm>
            <a:off x="728663" y="685800"/>
            <a:ext cx="5400675"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A8E1CF-E1B8-441B-A8A5-335081032082}" type="slidenum">
              <a:rPr lang="en-IN" smtClean="0"/>
              <a:t>‹#›</a:t>
            </a:fld>
            <a:endParaRPr lang="en-IN"/>
          </a:p>
        </p:txBody>
      </p:sp>
    </p:spTree>
    <p:extLst>
      <p:ext uri="{BB962C8B-B14F-4D97-AF65-F5344CB8AC3E}">
        <p14:creationId xmlns:p14="http://schemas.microsoft.com/office/powerpoint/2010/main" val="3418072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1EF0D4-BE3D-4F70-BEA1-EA1AD3D8A7C6}" type="slidenum">
              <a:rPr lang="en-US" smtClean="0"/>
              <a:pPr/>
              <a:t>17</a:t>
            </a:fld>
            <a:endParaRPr lang="en-US" dirty="0"/>
          </a:p>
        </p:txBody>
      </p:sp>
    </p:spTree>
    <p:extLst>
      <p:ext uri="{BB962C8B-B14F-4D97-AF65-F5344CB8AC3E}">
        <p14:creationId xmlns:p14="http://schemas.microsoft.com/office/powerpoint/2010/main" val="35164052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126</a:t>
            </a:fld>
            <a:endParaRPr lang="en-US"/>
          </a:p>
        </p:txBody>
      </p:sp>
    </p:spTree>
    <p:extLst>
      <p:ext uri="{BB962C8B-B14F-4D97-AF65-F5344CB8AC3E}">
        <p14:creationId xmlns:p14="http://schemas.microsoft.com/office/powerpoint/2010/main" val="4242230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127</a:t>
            </a:fld>
            <a:endParaRPr lang="en-US"/>
          </a:p>
        </p:txBody>
      </p:sp>
    </p:spTree>
    <p:extLst>
      <p:ext uri="{BB962C8B-B14F-4D97-AF65-F5344CB8AC3E}">
        <p14:creationId xmlns:p14="http://schemas.microsoft.com/office/powerpoint/2010/main" val="2008204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128</a:t>
            </a:fld>
            <a:endParaRPr lang="en-US"/>
          </a:p>
        </p:txBody>
      </p:sp>
    </p:spTree>
    <p:extLst>
      <p:ext uri="{BB962C8B-B14F-4D97-AF65-F5344CB8AC3E}">
        <p14:creationId xmlns:p14="http://schemas.microsoft.com/office/powerpoint/2010/main" val="28874931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129</a:t>
            </a:fld>
            <a:endParaRPr lang="en-US"/>
          </a:p>
        </p:txBody>
      </p:sp>
    </p:spTree>
    <p:extLst>
      <p:ext uri="{BB962C8B-B14F-4D97-AF65-F5344CB8AC3E}">
        <p14:creationId xmlns:p14="http://schemas.microsoft.com/office/powerpoint/2010/main" val="3590568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1EF0D4-BE3D-4F70-BEA1-EA1AD3D8A7C6}" type="slidenum">
              <a:rPr lang="en-US" smtClean="0"/>
              <a:pPr/>
              <a:t>96</a:t>
            </a:fld>
            <a:endParaRPr lang="en-US" dirty="0"/>
          </a:p>
        </p:txBody>
      </p:sp>
    </p:spTree>
    <p:extLst>
      <p:ext uri="{BB962C8B-B14F-4D97-AF65-F5344CB8AC3E}">
        <p14:creationId xmlns:p14="http://schemas.microsoft.com/office/powerpoint/2010/main" val="4290463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1EF0D4-BE3D-4F70-BEA1-EA1AD3D8A7C6}" type="slidenum">
              <a:rPr lang="en-US" smtClean="0"/>
              <a:pPr/>
              <a:t>97</a:t>
            </a:fld>
            <a:endParaRPr lang="en-US" dirty="0"/>
          </a:p>
        </p:txBody>
      </p:sp>
    </p:spTree>
    <p:extLst>
      <p:ext uri="{BB962C8B-B14F-4D97-AF65-F5344CB8AC3E}">
        <p14:creationId xmlns:p14="http://schemas.microsoft.com/office/powerpoint/2010/main" val="2151716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1EF0D4-BE3D-4F70-BEA1-EA1AD3D8A7C6}" type="slidenum">
              <a:rPr lang="en-US" smtClean="0"/>
              <a:pPr/>
              <a:t>98</a:t>
            </a:fld>
            <a:endParaRPr lang="en-US" dirty="0"/>
          </a:p>
        </p:txBody>
      </p:sp>
    </p:spTree>
    <p:extLst>
      <p:ext uri="{BB962C8B-B14F-4D97-AF65-F5344CB8AC3E}">
        <p14:creationId xmlns:p14="http://schemas.microsoft.com/office/powerpoint/2010/main" val="2041568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1EF0D4-BE3D-4F70-BEA1-EA1AD3D8A7C6}" type="slidenum">
              <a:rPr lang="en-US" smtClean="0"/>
              <a:pPr/>
              <a:t>99</a:t>
            </a:fld>
            <a:endParaRPr lang="en-US" dirty="0"/>
          </a:p>
        </p:txBody>
      </p:sp>
    </p:spTree>
    <p:extLst>
      <p:ext uri="{BB962C8B-B14F-4D97-AF65-F5344CB8AC3E}">
        <p14:creationId xmlns:p14="http://schemas.microsoft.com/office/powerpoint/2010/main" val="1712421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8663" y="685800"/>
            <a:ext cx="5400675"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1EF0D4-BE3D-4F70-BEA1-EA1AD3D8A7C6}" type="slidenum">
              <a:rPr lang="en-US" smtClean="0"/>
              <a:pPr/>
              <a:t>100</a:t>
            </a:fld>
            <a:endParaRPr lang="en-US" dirty="0"/>
          </a:p>
        </p:txBody>
      </p:sp>
    </p:spTree>
    <p:extLst>
      <p:ext uri="{BB962C8B-B14F-4D97-AF65-F5344CB8AC3E}">
        <p14:creationId xmlns:p14="http://schemas.microsoft.com/office/powerpoint/2010/main" val="609920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122</a:t>
            </a:fld>
            <a:endParaRPr lang="en-US"/>
          </a:p>
        </p:txBody>
      </p:sp>
    </p:spTree>
    <p:extLst>
      <p:ext uri="{BB962C8B-B14F-4D97-AF65-F5344CB8AC3E}">
        <p14:creationId xmlns:p14="http://schemas.microsoft.com/office/powerpoint/2010/main" val="3565532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123</a:t>
            </a:fld>
            <a:endParaRPr lang="en-US"/>
          </a:p>
        </p:txBody>
      </p:sp>
    </p:spTree>
    <p:extLst>
      <p:ext uri="{BB962C8B-B14F-4D97-AF65-F5344CB8AC3E}">
        <p14:creationId xmlns:p14="http://schemas.microsoft.com/office/powerpoint/2010/main" val="2582308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6D20193-5A14-42E7-8046-F6D8EB0946D9}" type="slidenum">
              <a:rPr lang="en-US" smtClean="0"/>
              <a:t>124</a:t>
            </a:fld>
            <a:endParaRPr lang="en-US"/>
          </a:p>
        </p:txBody>
      </p:sp>
    </p:spTree>
    <p:extLst>
      <p:ext uri="{BB962C8B-B14F-4D97-AF65-F5344CB8AC3E}">
        <p14:creationId xmlns:p14="http://schemas.microsoft.com/office/powerpoint/2010/main" val="3517960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10101" y="2130430"/>
            <a:ext cx="9181148" cy="1470025"/>
          </a:xfrm>
        </p:spPr>
        <p:txBody>
          <a:bodyPr/>
          <a:lstStyle/>
          <a:p>
            <a:r>
              <a:rPr lang="en-US"/>
              <a:t>Click to edit Master title style</a:t>
            </a:r>
            <a:endParaRPr lang="en-IN"/>
          </a:p>
        </p:txBody>
      </p:sp>
      <p:sp>
        <p:nvSpPr>
          <p:cNvPr id="3" name="Subtitle 2"/>
          <p:cNvSpPr>
            <a:spLocks noGrp="1"/>
          </p:cNvSpPr>
          <p:nvPr>
            <p:ph type="subTitle" idx="1"/>
          </p:nvPr>
        </p:nvSpPr>
        <p:spPr>
          <a:xfrm>
            <a:off x="1620205" y="3886200"/>
            <a:ext cx="7560945"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E9BE4D77-2C42-4EA8-B1A1-80A205A5DE74}" type="datetimeFigureOut">
              <a:rPr lang="en-IN" smtClean="0"/>
              <a:t>10-01-2023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614243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9BE4D77-2C42-4EA8-B1A1-80A205A5DE74}" type="datetimeFigureOut">
              <a:rPr lang="en-IN" smtClean="0"/>
              <a:t>10-01-2023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2932699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50533" y="274643"/>
            <a:ext cx="2870983"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37579" y="274643"/>
            <a:ext cx="843293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9BE4D77-2C42-4EA8-B1A1-80A205A5DE74}" type="datetimeFigureOut">
              <a:rPr lang="en-IN" smtClean="0"/>
              <a:t>10-01-2023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3922996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9BE4D77-2C42-4EA8-B1A1-80A205A5DE74}" type="datetimeFigureOut">
              <a:rPr lang="en-IN" smtClean="0"/>
              <a:t>10-01-2023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4277323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3232" y="4406905"/>
            <a:ext cx="9181148"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853232" y="2906713"/>
            <a:ext cx="9181148"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E4D77-2C42-4EA8-B1A1-80A205A5DE74}" type="datetimeFigureOut">
              <a:rPr lang="en-IN" smtClean="0"/>
              <a:t>10-01-2023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1930370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37580" y="1600205"/>
            <a:ext cx="565195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469559" y="1600205"/>
            <a:ext cx="565195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E9BE4D77-2C42-4EA8-B1A1-80A205A5DE74}" type="datetimeFigureOut">
              <a:rPr lang="en-IN" smtClean="0"/>
              <a:t>10-01-2023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4242948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0070" y="274638"/>
            <a:ext cx="9721215" cy="1143000"/>
          </a:xfrm>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540068" y="1535113"/>
            <a:ext cx="477247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40068" y="2174875"/>
            <a:ext cx="477247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5486939" y="1535113"/>
            <a:ext cx="477434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486939" y="2174875"/>
            <a:ext cx="477434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E9BE4D77-2C42-4EA8-B1A1-80A205A5DE74}" type="datetimeFigureOut">
              <a:rPr lang="en-IN" smtClean="0"/>
              <a:t>10-01-2023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3422886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E9BE4D77-2C42-4EA8-B1A1-80A205A5DE74}" type="datetimeFigureOut">
              <a:rPr lang="en-IN" smtClean="0"/>
              <a:t>10-01-2023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2664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BE4D77-2C42-4EA8-B1A1-80A205A5DE74}" type="datetimeFigureOut">
              <a:rPr lang="en-IN" smtClean="0"/>
              <a:t>10-01-2023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1148347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0069" y="273050"/>
            <a:ext cx="3553570"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4223030" y="273055"/>
            <a:ext cx="603825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540069" y="1435103"/>
            <a:ext cx="3553570"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E4D77-2C42-4EA8-B1A1-80A205A5DE74}" type="datetimeFigureOut">
              <a:rPr lang="en-IN" smtClean="0"/>
              <a:t>10-01-2023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1967801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17140" y="4800600"/>
            <a:ext cx="648081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2117140" y="612775"/>
            <a:ext cx="648081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2117140" y="5367338"/>
            <a:ext cx="648081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E4D77-2C42-4EA8-B1A1-80A205A5DE74}" type="datetimeFigureOut">
              <a:rPr lang="en-IN" smtClean="0"/>
              <a:t>10-01-2023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CBFA72-129A-4288-B757-C619E788FAE6}" type="slidenum">
              <a:rPr lang="en-IN" smtClean="0"/>
              <a:t>‹#›</a:t>
            </a:fld>
            <a:endParaRPr lang="en-IN"/>
          </a:p>
        </p:txBody>
      </p:sp>
    </p:spTree>
    <p:extLst>
      <p:ext uri="{BB962C8B-B14F-4D97-AF65-F5344CB8AC3E}">
        <p14:creationId xmlns:p14="http://schemas.microsoft.com/office/powerpoint/2010/main" val="1636100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0070" y="274638"/>
            <a:ext cx="9721215"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540070" y="1600205"/>
            <a:ext cx="9721215"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540070" y="6356355"/>
            <a:ext cx="2520315"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BE4D77-2C42-4EA8-B1A1-80A205A5DE74}" type="datetimeFigureOut">
              <a:rPr lang="en-IN" smtClean="0"/>
              <a:t>10-01-2023</a:t>
            </a:fld>
            <a:endParaRPr lang="en-IN"/>
          </a:p>
        </p:txBody>
      </p:sp>
      <p:sp>
        <p:nvSpPr>
          <p:cNvPr id="5" name="Footer Placeholder 4"/>
          <p:cNvSpPr>
            <a:spLocks noGrp="1"/>
          </p:cNvSpPr>
          <p:nvPr>
            <p:ph type="ftr" sz="quarter" idx="3"/>
          </p:nvPr>
        </p:nvSpPr>
        <p:spPr>
          <a:xfrm>
            <a:off x="3690461" y="6356355"/>
            <a:ext cx="34204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7740970" y="6356355"/>
            <a:ext cx="252031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BFA72-129A-4288-B757-C619E788FAE6}" type="slidenum">
              <a:rPr lang="en-IN" smtClean="0"/>
              <a:t>‹#›</a:t>
            </a:fld>
            <a:endParaRPr lang="en-IN"/>
          </a:p>
        </p:txBody>
      </p:sp>
    </p:spTree>
    <p:extLst>
      <p:ext uri="{BB962C8B-B14F-4D97-AF65-F5344CB8AC3E}">
        <p14:creationId xmlns:p14="http://schemas.microsoft.com/office/powerpoint/2010/main" val="18157985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3" Type="http://schemas.openxmlformats.org/officeDocument/2006/relationships/image" Target="../media/image120.png"/><Relationship Id="rId7"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90.png"/><Relationship Id="rId4" Type="http://schemas.openxmlformats.org/officeDocument/2006/relationships/image" Target="../media/image240.png"/></Relationships>
</file>

<file path=ppt/slides/_rels/slide10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129.xml.rels><?xml version="1.0" encoding="UTF-8" standalone="yes"?>
<Relationships xmlns="http://schemas.openxmlformats.org/package/2006/relationships"><Relationship Id="rId3" Type="http://schemas.openxmlformats.org/officeDocument/2006/relationships/image" Target="../media/image17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2" Type="http://schemas.openxmlformats.org/officeDocument/2006/relationships/image" Target="../media/image181.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2.xml"/><Relationship Id="rId6" Type="http://schemas.openxmlformats.org/officeDocument/2006/relationships/image" Target="../media/image58.emf"/><Relationship Id="rId5" Type="http://schemas.openxmlformats.org/officeDocument/2006/relationships/image" Target="../media/image57.emf"/><Relationship Id="rId4" Type="http://schemas.openxmlformats.org/officeDocument/2006/relationships/image" Target="../media/image56.emf"/></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image" Target="../media/image66.emf"/><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8" Type="http://schemas.openxmlformats.org/officeDocument/2006/relationships/image" Target="../media/image100.png"/><Relationship Id="rId3" Type="http://schemas.openxmlformats.org/officeDocument/2006/relationships/image" Target="../media/image35.png"/><Relationship Id="rId7" Type="http://schemas.openxmlformats.org/officeDocument/2006/relationships/image" Target="../media/image90.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1.png"/><Relationship Id="rId9" Type="http://schemas.openxmlformats.org/officeDocument/2006/relationships/image" Target="../media/image110.png"/></Relationships>
</file>

<file path=ppt/slides/_rels/slide9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120.png"/><Relationship Id="rId7" Type="http://schemas.microsoft.com/office/2007/relationships/hdphoto" Target="../media/hdphoto1.wdp"/><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210.png"/></Relationships>
</file>

<file path=ppt/slides/_rels/slide9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38.tiff"/><Relationship Id="rId5" Type="http://schemas.openxmlformats.org/officeDocument/2006/relationships/image" Target="../media/image36.png"/><Relationship Id="rId4" Type="http://schemas.openxmlformats.org/officeDocument/2006/relationships/image" Target="../media/image16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00077" y="1752600"/>
            <a:ext cx="9793287" cy="720432"/>
          </a:xfrm>
          <a:prstGeom prst="roundRect">
            <a:avLst/>
          </a:prstGeom>
          <a:blipFill>
            <a:blip r:embed="rId2" cstate="print"/>
            <a:tile tx="0" ty="0" sx="100000" sy="100000" flip="none" algn="tl"/>
          </a:blipFill>
          <a:ln w="28575">
            <a:solidFill>
              <a:schemeClr val="bg2"/>
            </a:solidFill>
          </a:ln>
        </p:spPr>
        <p:style>
          <a:lnRef idx="1">
            <a:schemeClr val="accent4"/>
          </a:lnRef>
          <a:fillRef idx="2">
            <a:schemeClr val="accent4"/>
          </a:fillRef>
          <a:effectRef idx="1">
            <a:schemeClr val="accent4"/>
          </a:effectRef>
          <a:fontRef idx="minor">
            <a:schemeClr val="dk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r>
              <a:rPr lang="en-US" sz="3000" b="1" dirty="0">
                <a:ln w="900" cmpd="sng">
                  <a:noFill/>
                  <a:prstDash val="solid"/>
                </a:ln>
                <a:solidFill>
                  <a:srgbClr val="002060"/>
                </a:solidFill>
                <a:effectLst>
                  <a:innerShdw blurRad="101600" dist="76200" dir="5400000">
                    <a:schemeClr val="accent1">
                      <a:satMod val="190000"/>
                      <a:tint val="100000"/>
                      <a:alpha val="74000"/>
                    </a:schemeClr>
                  </a:innerShdw>
                </a:effectLst>
                <a:latin typeface="Britannic Bold" pitchFamily="34" charset="0"/>
                <a:cs typeface="Aharoni" pitchFamily="2" charset="-79"/>
              </a:rPr>
              <a:t>BECE204L – MICROPROCESSOR &amp; MICROCONTROLLERS</a:t>
            </a:r>
          </a:p>
        </p:txBody>
      </p:sp>
      <p:sp>
        <p:nvSpPr>
          <p:cNvPr id="5" name="Round Same Side Corner Rectangle 4"/>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0139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40067" y="1773936"/>
            <a:ext cx="9253095" cy="4623816"/>
          </a:xfrm>
        </p:spPr>
        <p:txBody>
          <a:bodyPr>
            <a:normAutofit/>
          </a:bodyPr>
          <a:lstStyle/>
          <a:p>
            <a:pPr algn="just"/>
            <a:r>
              <a:rPr lang="en-US" sz="2400" dirty="0">
                <a:latin typeface="Tahoma" pitchFamily="34" charset="0"/>
                <a:ea typeface="Tahoma" pitchFamily="34" charset="0"/>
                <a:cs typeface="Tahoma" pitchFamily="34" charset="0"/>
              </a:rPr>
              <a:t>The Flag or Status register is a 16-bit register which contains 9 flags, and the remaining 7 bits are idle in this register. </a:t>
            </a:r>
          </a:p>
          <a:p>
            <a:pPr algn="just"/>
            <a:r>
              <a:rPr lang="en-US" sz="2400" dirty="0">
                <a:latin typeface="Tahoma" pitchFamily="34" charset="0"/>
                <a:ea typeface="Tahoma" pitchFamily="34" charset="0"/>
                <a:cs typeface="Tahoma" pitchFamily="34" charset="0"/>
              </a:rPr>
              <a:t>These flags tell about the status of the processor after any arithmetic or logical operation. IF the flag value is 1, the flag is set, and if it is 0, it is said to be reset.</a:t>
            </a:r>
          </a:p>
          <a:p>
            <a:pPr algn="just"/>
            <a:r>
              <a:rPr lang="en-IN" sz="2400" dirty="0">
                <a:latin typeface="Tahoma" pitchFamily="34" charset="0"/>
                <a:ea typeface="Tahoma" pitchFamily="34" charset="0"/>
                <a:cs typeface="Tahoma" pitchFamily="34" charset="0"/>
              </a:rPr>
              <a:t>Indicates the results of computations in the ALU. </a:t>
            </a:r>
          </a:p>
          <a:p>
            <a:pPr algn="just"/>
            <a:r>
              <a:rPr lang="en-IN" sz="2400" dirty="0">
                <a:latin typeface="Tahoma" pitchFamily="34" charset="0"/>
                <a:ea typeface="Tahoma" pitchFamily="34" charset="0"/>
                <a:cs typeface="Tahoma" pitchFamily="34" charset="0"/>
              </a:rPr>
              <a:t>Also contains some flag bits to control CPU operations.</a:t>
            </a: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Flag Registers  </a:t>
            </a:r>
          </a:p>
        </p:txBody>
      </p:sp>
    </p:spTree>
    <p:extLst>
      <p:ext uri="{BB962C8B-B14F-4D97-AF65-F5344CB8AC3E}">
        <p14:creationId xmlns:p14="http://schemas.microsoft.com/office/powerpoint/2010/main" val="2099965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36380" y="3752851"/>
            <a:ext cx="1314126" cy="61225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3" name="TextBox 2"/>
          <p:cNvSpPr txBox="1"/>
          <p:nvPr/>
        </p:nvSpPr>
        <p:spPr>
          <a:xfrm>
            <a:off x="485110" y="466743"/>
            <a:ext cx="2880360" cy="338554"/>
          </a:xfrm>
          <a:prstGeom prst="rect">
            <a:avLst/>
          </a:prstGeom>
          <a:noFill/>
        </p:spPr>
        <p:txBody>
          <a:bodyPr wrap="square" rtlCol="0">
            <a:spAutoFit/>
          </a:bodyPr>
          <a:lstStyle/>
          <a:p>
            <a:pPr algn="ctr"/>
            <a:r>
              <a:rPr lang="en-US" sz="1600" b="1" dirty="0">
                <a:latin typeface="Octapost NBP" pitchFamily="2" charset="0"/>
              </a:rPr>
              <a:t>8086 Microprocessor</a:t>
            </a:r>
          </a:p>
        </p:txBody>
      </p:sp>
      <mc:AlternateContent xmlns:mc="http://schemas.openxmlformats.org/markup-compatibility/2006" xmlns:a14="http://schemas.microsoft.com/office/drawing/2010/main">
        <mc:Choice Requires="a14">
          <p:sp>
            <p:nvSpPr>
              <p:cNvPr id="45" name="TextBox 44"/>
              <p:cNvSpPr txBox="1"/>
              <p:nvPr/>
            </p:nvSpPr>
            <p:spPr>
              <a:xfrm>
                <a:off x="4050506" y="762003"/>
                <a:ext cx="6300788" cy="954107"/>
              </a:xfrm>
              <a:prstGeom prst="rect">
                <a:avLst/>
              </a:prstGeom>
              <a:solidFill>
                <a:srgbClr val="FFFFCC"/>
              </a:solidFill>
            </p:spPr>
            <p:txBody>
              <a:bodyPr wrap="square" rtlCol="0">
                <a:spAutoFit/>
              </a:bodyPr>
              <a:lstStyle/>
              <a:p>
                <a:pPr algn="ctr"/>
                <a:r>
                  <a:rPr lang="en-US" sz="1400" b="1" dirty="0">
                    <a:latin typeface="Verdana" pitchFamily="34" charset="0"/>
                    <a:ea typeface="Verdana" pitchFamily="34" charset="0"/>
                    <a:cs typeface="Verdana" pitchFamily="34" charset="0"/>
                  </a:rPr>
                  <a:t>During maximum mode operation, the MN/ </a:t>
                </a:r>
                <a14:m>
                  <m:oMath xmlns:m="http://schemas.openxmlformats.org/officeDocument/2006/math">
                    <m:acc>
                      <m:accPr>
                        <m:chr m:val="̅"/>
                        <m:ctrlPr>
                          <a:rPr lang="en-US" sz="1400" b="1" i="1" dirty="0" smtClean="0">
                            <a:latin typeface="Cambria Math" panose="02040503050406030204" pitchFamily="18" charset="0"/>
                          </a:rPr>
                        </m:ctrlPr>
                      </m:accPr>
                      <m:e>
                        <m:r>
                          <a:rPr lang="en-US" sz="1400" b="1" i="0" dirty="0" smtClean="0">
                            <a:latin typeface="Cambria Math"/>
                          </a:rPr>
                          <m:t>𝐌𝐗</m:t>
                        </m:r>
                      </m:e>
                    </m:acc>
                  </m:oMath>
                </a14:m>
                <a:r>
                  <a:rPr lang="en-US" sz="1400" b="1" dirty="0">
                    <a:latin typeface="Verdana" pitchFamily="34" charset="0"/>
                    <a:ea typeface="Verdana" pitchFamily="34" charset="0"/>
                    <a:cs typeface="Verdana" pitchFamily="34" charset="0"/>
                  </a:rPr>
                  <a:t> is grounded (logic low)</a:t>
                </a:r>
              </a:p>
              <a:p>
                <a:pPr algn="ctr"/>
                <a:endParaRPr lang="en-US" sz="1400" b="1" dirty="0">
                  <a:latin typeface="Verdana" pitchFamily="34" charset="0"/>
                  <a:ea typeface="Verdana" pitchFamily="34" charset="0"/>
                  <a:cs typeface="Verdana" pitchFamily="34" charset="0"/>
                </a:endParaRPr>
              </a:p>
              <a:p>
                <a:pPr algn="ctr"/>
                <a:r>
                  <a:rPr lang="en-US" sz="1400" b="1" dirty="0">
                    <a:latin typeface="Verdana" pitchFamily="34" charset="0"/>
                    <a:ea typeface="Verdana" pitchFamily="34" charset="0"/>
                    <a:cs typeface="Verdana" pitchFamily="34" charset="0"/>
                  </a:rPr>
                  <a:t>Pins 24 -31 are reassigned</a:t>
                </a:r>
              </a:p>
            </p:txBody>
          </p:sp>
        </mc:Choice>
        <mc:Fallback xmlns="">
          <p:sp>
            <p:nvSpPr>
              <p:cNvPr id="45" name="TextBox 44"/>
              <p:cNvSpPr txBox="1">
                <a:spLocks noRot="1" noChangeAspect="1" noMove="1" noResize="1" noEditPoints="1" noAdjustHandles="1" noChangeArrowheads="1" noChangeShapeType="1" noTextEdit="1"/>
              </p:cNvSpPr>
              <p:nvPr/>
            </p:nvSpPr>
            <p:spPr>
              <a:xfrm>
                <a:off x="3429000" y="762000"/>
                <a:ext cx="5334000" cy="954107"/>
              </a:xfrm>
              <a:prstGeom prst="rect">
                <a:avLst/>
              </a:prstGeom>
              <a:blipFill rotWithShape="1">
                <a:blip r:embed="rId3"/>
                <a:stretch>
                  <a:fillRect t="-637" b="-50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7" name="Table 46"/>
              <p:cNvGraphicFramePr>
                <a:graphicFrameLocks noGrp="1"/>
              </p:cNvGraphicFramePr>
              <p:nvPr>
                <p:extLst>
                  <p:ext uri="{D42A27DB-BD31-4B8C-83A1-F6EECF244321}">
                    <p14:modId xmlns:p14="http://schemas.microsoft.com/office/powerpoint/2010/main" val="586080740"/>
                  </p:ext>
                </p:extLst>
              </p:nvPr>
            </p:nvGraphicFramePr>
            <p:xfrm>
              <a:off x="3999073" y="2133602"/>
              <a:ext cx="6532245" cy="1371981"/>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𝐑𝐐</m:t>
                                  </m:r>
                                </m:e>
                              </m:acc>
                              <m:r>
                                <a:rPr lang="en-US" sz="1200" b="1" i="0" smtClean="0">
                                  <a:solidFill>
                                    <a:srgbClr val="FF0066"/>
                                  </a:solidFill>
                                  <a:latin typeface="Cambria Math"/>
                                </a:rPr>
                                <m:t>/</m:t>
                              </m:r>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𝐆</m:t>
                                  </m:r>
                                  <m:sSub>
                                    <m:sSubPr>
                                      <m:ctrlPr>
                                        <a:rPr lang="en-US" sz="1200" b="1" i="1" smtClean="0">
                                          <a:solidFill>
                                            <a:srgbClr val="FF0066"/>
                                          </a:solidFill>
                                          <a:latin typeface="Cambria Math" panose="02040503050406030204" pitchFamily="18" charset="0"/>
                                        </a:rPr>
                                      </m:ctrlPr>
                                    </m:sSubPr>
                                    <m:e>
                                      <m:r>
                                        <a:rPr lang="en-US" sz="1200" b="1" i="0" smtClean="0">
                                          <a:solidFill>
                                            <a:srgbClr val="FF0066"/>
                                          </a:solidFill>
                                          <a:latin typeface="Cambria Math"/>
                                        </a:rPr>
                                        <m:t>𝐓</m:t>
                                      </m:r>
                                    </m:e>
                                    <m:sub>
                                      <m:r>
                                        <a:rPr lang="en-US" sz="1200" b="1" i="0" smtClean="0">
                                          <a:solidFill>
                                            <a:srgbClr val="FF0066"/>
                                          </a:solidFill>
                                          <a:latin typeface="Cambria Math"/>
                                        </a:rPr>
                                        <m:t>𝟎</m:t>
                                      </m:r>
                                    </m:sub>
                                  </m:sSub>
                                </m:e>
                              </m:acc>
                            </m:oMath>
                          </a14:m>
                          <a:r>
                            <a:rPr lang="en-US" sz="1200" i="0" dirty="0">
                              <a:solidFill>
                                <a:sysClr val="windowText" lastClr="000000"/>
                              </a:solidFill>
                              <a:latin typeface="Verdana" pitchFamily="34" charset="0"/>
                              <a:ea typeface="Verdana" pitchFamily="34" charset="0"/>
                              <a:cs typeface="Verdana" pitchFamily="34" charset="0"/>
                            </a:rPr>
                            <a:t>,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𝐑𝐐</m:t>
                                  </m:r>
                                </m:e>
                              </m:acc>
                              <m:r>
                                <a:rPr lang="en-US" sz="1200" b="1" i="0" smtClean="0">
                                  <a:solidFill>
                                    <a:srgbClr val="FF0066"/>
                                  </a:solidFill>
                                  <a:latin typeface="Cambria Math"/>
                                </a:rPr>
                                <m:t>/</m:t>
                              </m:r>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𝐆</m:t>
                                  </m:r>
                                  <m:sSub>
                                    <m:sSubPr>
                                      <m:ctrlPr>
                                        <a:rPr lang="en-US" sz="1200" b="1" i="1" smtClean="0">
                                          <a:solidFill>
                                            <a:srgbClr val="FF0066"/>
                                          </a:solidFill>
                                          <a:latin typeface="Cambria Math" panose="02040503050406030204" pitchFamily="18" charset="0"/>
                                        </a:rPr>
                                      </m:ctrlPr>
                                    </m:sSubPr>
                                    <m:e>
                                      <m:r>
                                        <a:rPr lang="en-US" sz="1200" b="1" i="0" smtClean="0">
                                          <a:solidFill>
                                            <a:srgbClr val="FF0066"/>
                                          </a:solidFill>
                                          <a:latin typeface="Cambria Math"/>
                                        </a:rPr>
                                        <m:t>𝐓</m:t>
                                      </m:r>
                                    </m:e>
                                    <m:sub>
                                      <m:r>
                                        <a:rPr lang="en-US" sz="1200" b="1" i="0" smtClean="0">
                                          <a:solidFill>
                                            <a:srgbClr val="FF0066"/>
                                          </a:solidFill>
                                          <a:latin typeface="Cambria Math"/>
                                        </a:rPr>
                                        <m:t>𝟏</m:t>
                                      </m:r>
                                    </m:sub>
                                  </m:sSub>
                                </m:e>
                              </m:acc>
                            </m:oMath>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pPr algn="just"/>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Bus Request/ Bus Grant</a:t>
                          </a:r>
                          <a:r>
                            <a:rPr lang="en-US" sz="1200" dirty="0">
                              <a:solidFill>
                                <a:sysClr val="windowText" lastClr="000000"/>
                              </a:solidFill>
                              <a:latin typeface="Verdana" pitchFamily="34" charset="0"/>
                              <a:ea typeface="Verdana" pitchFamily="34" charset="0"/>
                              <a:cs typeface="Verdana" pitchFamily="34" charset="0"/>
                            </a:rPr>
                            <a:t>) These requests are used by other local bus masters to force the processor to release the local bus</a:t>
                          </a:r>
                          <a:r>
                            <a:rPr lang="en-US" sz="1200" baseline="0" dirty="0">
                              <a:solidFill>
                                <a:sysClr val="windowText" lastClr="000000"/>
                              </a:solidFill>
                              <a:latin typeface="Verdana" pitchFamily="34" charset="0"/>
                              <a:ea typeface="Verdana" pitchFamily="34" charset="0"/>
                              <a:cs typeface="Verdana" pitchFamily="34" charset="0"/>
                            </a:rPr>
                            <a:t> at the end of the processor’s current bus cycle. </a:t>
                          </a:r>
                        </a:p>
                        <a:p>
                          <a:endParaRPr lang="en-US" sz="1200" baseline="0" dirty="0">
                            <a:solidFill>
                              <a:sysClr val="windowText" lastClr="000000"/>
                            </a:solidFill>
                            <a:latin typeface="Verdana" pitchFamily="34" charset="0"/>
                            <a:ea typeface="Verdana" pitchFamily="34" charset="0"/>
                            <a:cs typeface="Verdana" pitchFamily="34" charset="0"/>
                          </a:endParaRPr>
                        </a:p>
                        <a:p>
                          <a:r>
                            <a:rPr lang="en-US" sz="1200" baseline="0" dirty="0">
                              <a:solidFill>
                                <a:sysClr val="windowText" lastClr="000000"/>
                              </a:solidFill>
                              <a:latin typeface="Verdana" pitchFamily="34" charset="0"/>
                              <a:ea typeface="Verdana" pitchFamily="34" charset="0"/>
                              <a:cs typeface="Verdana" pitchFamily="34" charset="0"/>
                            </a:rPr>
                            <a:t>These pins are bidirectional. </a:t>
                          </a:r>
                        </a:p>
                        <a:p>
                          <a:endParaRPr lang="en-US" sz="1200" baseline="0" dirty="0">
                            <a:solidFill>
                              <a:sysClr val="windowText" lastClr="000000"/>
                            </a:solidFill>
                            <a:latin typeface="Verdana" pitchFamily="34" charset="0"/>
                            <a:ea typeface="Verdana" pitchFamily="34" charset="0"/>
                            <a:cs typeface="Verdana" pitchFamily="34" charset="0"/>
                          </a:endParaRPr>
                        </a:p>
                        <a:p>
                          <a:r>
                            <a:rPr lang="en-US" sz="1200" baseline="0" dirty="0">
                              <a:solidFill>
                                <a:sysClr val="windowText" lastClr="000000"/>
                              </a:solidFill>
                              <a:latin typeface="Verdana" pitchFamily="34" charset="0"/>
                              <a:ea typeface="Verdana" pitchFamily="34" charset="0"/>
                              <a:cs typeface="Verdana" pitchFamily="34" charset="0"/>
                            </a:rPr>
                            <a:t>The request on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𝐆</m:t>
                                  </m:r>
                                  <m:sSub>
                                    <m:sSubPr>
                                      <m:ctrlPr>
                                        <a:rPr lang="en-US" sz="1200" b="1" i="1" smtClean="0">
                                          <a:solidFill>
                                            <a:srgbClr val="FF0066"/>
                                          </a:solidFill>
                                          <a:latin typeface="Cambria Math" panose="02040503050406030204" pitchFamily="18" charset="0"/>
                                        </a:rPr>
                                      </m:ctrlPr>
                                    </m:sSubPr>
                                    <m:e>
                                      <m:r>
                                        <a:rPr lang="en-US" sz="1200" b="1" i="0" smtClean="0">
                                          <a:solidFill>
                                            <a:srgbClr val="FF0066"/>
                                          </a:solidFill>
                                          <a:latin typeface="Cambria Math"/>
                                        </a:rPr>
                                        <m:t>𝐓</m:t>
                                      </m:r>
                                    </m:e>
                                    <m:sub>
                                      <m:r>
                                        <a:rPr lang="en-US" sz="1200" b="1" i="0" smtClean="0">
                                          <a:solidFill>
                                            <a:srgbClr val="FF0066"/>
                                          </a:solidFill>
                                          <a:latin typeface="Cambria Math"/>
                                        </a:rPr>
                                        <m:t>𝟎</m:t>
                                      </m:r>
                                    </m:sub>
                                  </m:sSub>
                                </m:e>
                              </m:acc>
                            </m:oMath>
                          </a14:m>
                          <a:r>
                            <a:rPr lang="en-US" sz="1200" dirty="0">
                              <a:solidFill>
                                <a:sysClr val="windowText" lastClr="000000"/>
                              </a:solidFill>
                              <a:latin typeface="Verdana" pitchFamily="34" charset="0"/>
                              <a:ea typeface="Verdana" pitchFamily="34" charset="0"/>
                              <a:cs typeface="Verdana" pitchFamily="34" charset="0"/>
                            </a:rPr>
                            <a:t> will have higher priority than</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𝐆</m:t>
                                  </m:r>
                                  <m:sSub>
                                    <m:sSubPr>
                                      <m:ctrlPr>
                                        <a:rPr lang="en-US" sz="1200" b="1" i="1" smtClean="0">
                                          <a:solidFill>
                                            <a:srgbClr val="FF0066"/>
                                          </a:solidFill>
                                          <a:latin typeface="Cambria Math" panose="02040503050406030204" pitchFamily="18" charset="0"/>
                                        </a:rPr>
                                      </m:ctrlPr>
                                    </m:sSubPr>
                                    <m:e>
                                      <m:r>
                                        <a:rPr lang="en-US" sz="1200" b="1" i="0" smtClean="0">
                                          <a:solidFill>
                                            <a:srgbClr val="FF0066"/>
                                          </a:solidFill>
                                          <a:latin typeface="Cambria Math"/>
                                        </a:rPr>
                                        <m:t>𝐓</m:t>
                                      </m:r>
                                    </m:e>
                                    <m:sub>
                                      <m:r>
                                        <a:rPr lang="en-US" sz="1200" b="1" i="0" smtClean="0">
                                          <a:solidFill>
                                            <a:srgbClr val="FF0066"/>
                                          </a:solidFill>
                                          <a:latin typeface="Cambria Math"/>
                                        </a:rPr>
                                        <m:t>𝟏</m:t>
                                      </m:r>
                                    </m:sub>
                                  </m:sSub>
                                </m:e>
                              </m:acc>
                            </m:oMath>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47" name="Table 46"/>
              <p:cNvGraphicFramePr>
                <a:graphicFrameLocks noGrp="1"/>
              </p:cNvGraphicFramePr>
              <p:nvPr>
                <p:extLst>
                  <p:ext uri="{D42A27DB-BD31-4B8C-83A1-F6EECF244321}">
                    <p14:modId xmlns:p14="http://schemas.microsoft.com/office/powerpoint/2010/main" val="1337383444"/>
                  </p:ext>
                </p:extLst>
              </p:nvPr>
            </p:nvGraphicFramePr>
            <p:xfrm>
              <a:off x="3385457" y="2133600"/>
              <a:ext cx="5529943" cy="1738122"/>
            </p:xfrm>
            <a:graphic>
              <a:graphicData uri="http://schemas.openxmlformats.org/drawingml/2006/table">
                <a:tbl>
                  <a:tblPr firstRow="1" bandRow="1">
                    <a:tableStyleId>{5C22544A-7EE6-4342-B048-85BDC9FD1C3A}</a:tableStyleId>
                  </a:tblPr>
                  <a:tblGrid>
                    <a:gridCol w="938115"/>
                    <a:gridCol w="4591828"/>
                  </a:tblGrid>
                  <a:tr h="1738122">
                    <a:tc>
                      <a:txBody>
                        <a:bodyPr/>
                        <a:lstStyle/>
                        <a:p>
                          <a:endParaRPr lang="en-US"/>
                        </a:p>
                      </a:txBody>
                      <a:tcPr>
                        <a:blipFill rotWithShape="1">
                          <a:blip r:embed="rId4"/>
                          <a:stretch>
                            <a:fillRect r="-489610" b="-2807"/>
                          </a:stretch>
                        </a:blipFill>
                      </a:tcPr>
                    </a:tc>
                    <a:tc>
                      <a:txBody>
                        <a:bodyPr/>
                        <a:lstStyle/>
                        <a:p>
                          <a:endParaRPr lang="en-US"/>
                        </a:p>
                      </a:txBody>
                      <a:tcPr>
                        <a:blipFill rotWithShape="1">
                          <a:blip r:embed="rId4"/>
                          <a:stretch>
                            <a:fillRect l="-20424" b="-2807"/>
                          </a:stretch>
                        </a:blipFill>
                      </a:tcPr>
                    </a:tc>
                  </a:tr>
                </a:tbl>
              </a:graphicData>
            </a:graphic>
          </p:graphicFrame>
        </mc:Fallback>
      </mc:AlternateContent>
      <p:sp>
        <p:nvSpPr>
          <p:cNvPr id="48" name="Slide Number Placeholder 47"/>
          <p:cNvSpPr>
            <a:spLocks noGrp="1"/>
          </p:cNvSpPr>
          <p:nvPr>
            <p:ph type="sldNum" sz="quarter" idx="12"/>
          </p:nvPr>
        </p:nvSpPr>
        <p:spPr/>
        <p:txBody>
          <a:bodyPr/>
          <a:lstStyle/>
          <a:p>
            <a:fld id="{85E6815B-E59C-4D87-B1F6-ECBDD22AF1DC}" type="slidenum">
              <a:rPr lang="en-US" smtClean="0"/>
              <a:pPr/>
              <a:t>100</a:t>
            </a:fld>
            <a:endParaRPr lang="en-US" dirty="0"/>
          </a:p>
        </p:txBody>
      </p:sp>
      <p:sp>
        <p:nvSpPr>
          <p:cNvPr id="16" name="Rectangle 15"/>
          <p:cNvSpPr/>
          <p:nvPr/>
        </p:nvSpPr>
        <p:spPr>
          <a:xfrm>
            <a:off x="-1821" y="5391150"/>
            <a:ext cx="3780473" cy="8382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0" y="3752851"/>
            <a:ext cx="2162090" cy="1638301"/>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graphicFrame>
            <p:nvGraphicFramePr>
              <p:cNvPr id="13" name="Table 12"/>
              <p:cNvGraphicFramePr>
                <a:graphicFrameLocks noGrp="1"/>
              </p:cNvGraphicFramePr>
              <p:nvPr>
                <p:extLst>
                  <p:ext uri="{D42A27DB-BD31-4B8C-83A1-F6EECF244321}">
                    <p14:modId xmlns:p14="http://schemas.microsoft.com/office/powerpoint/2010/main" val="2535988591"/>
                  </p:ext>
                </p:extLst>
              </p:nvPr>
            </p:nvGraphicFramePr>
            <p:xfrm>
              <a:off x="3999073" y="4144902"/>
              <a:ext cx="6532245" cy="1737741"/>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pPr/>
                          <a14:m>
                            <m:oMathPara xmlns:m="http://schemas.openxmlformats.org/officeDocument/2006/math">
                              <m:oMathParaPr>
                                <m:jc m:val="left"/>
                              </m:oMathParaPr>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𝐋𝐎𝐂𝐊</m:t>
                                    </m:r>
                                  </m:e>
                                </m:acc>
                              </m:oMath>
                            </m:oMathPara>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pPr algn="just"/>
                          <a:r>
                            <a:rPr lang="en-US" sz="1200" i="0" dirty="0">
                              <a:solidFill>
                                <a:sysClr val="windowText" lastClr="000000"/>
                              </a:solidFill>
                              <a:latin typeface="Verdana" pitchFamily="34" charset="0"/>
                              <a:ea typeface="Verdana" pitchFamily="34" charset="0"/>
                              <a:cs typeface="Verdana" pitchFamily="34" charset="0"/>
                            </a:rPr>
                            <a:t>An</a:t>
                          </a:r>
                          <a:r>
                            <a:rPr lang="en-US" sz="1200" i="0" baseline="0" dirty="0">
                              <a:solidFill>
                                <a:sysClr val="windowText" lastClr="000000"/>
                              </a:solidFill>
                              <a:latin typeface="Verdana" pitchFamily="34" charset="0"/>
                              <a:ea typeface="Verdana" pitchFamily="34" charset="0"/>
                              <a:cs typeface="Verdana" pitchFamily="34" charset="0"/>
                            </a:rPr>
                            <a:t> output signal activated by the LOCK prefix instruction.</a:t>
                          </a:r>
                        </a:p>
                        <a:p>
                          <a:pPr algn="just"/>
                          <a:endParaRPr lang="en-US" sz="1200" i="0" baseline="0" dirty="0">
                            <a:solidFill>
                              <a:sysClr val="windowText" lastClr="000000"/>
                            </a:solidFill>
                            <a:latin typeface="Verdana" pitchFamily="34" charset="0"/>
                            <a:ea typeface="Verdana" pitchFamily="34" charset="0"/>
                            <a:cs typeface="Verdana" pitchFamily="34" charset="0"/>
                          </a:endParaRPr>
                        </a:p>
                        <a:p>
                          <a:pPr algn="just"/>
                          <a:r>
                            <a:rPr lang="en-US" sz="1200" i="0" baseline="0" dirty="0">
                              <a:solidFill>
                                <a:sysClr val="windowText" lastClr="000000"/>
                              </a:solidFill>
                              <a:latin typeface="Verdana" pitchFamily="34" charset="0"/>
                              <a:ea typeface="Verdana" pitchFamily="34" charset="0"/>
                              <a:cs typeface="Verdana" pitchFamily="34" charset="0"/>
                            </a:rPr>
                            <a:t>Remains active until the completion of the instruction prefixed by LOCK.</a:t>
                          </a:r>
                        </a:p>
                        <a:p>
                          <a:pPr algn="just"/>
                          <a:endParaRPr lang="en-US" sz="1200" i="0" baseline="0" dirty="0">
                            <a:solidFill>
                              <a:sysClr val="windowText" lastClr="000000"/>
                            </a:solidFill>
                            <a:latin typeface="Verdana" pitchFamily="34" charset="0"/>
                            <a:ea typeface="Verdana" pitchFamily="34" charset="0"/>
                            <a:cs typeface="Verdana" pitchFamily="34" charset="0"/>
                          </a:endParaRPr>
                        </a:p>
                        <a:p>
                          <a:pPr marL="0" marR="0" indent="0" algn="just" defTabSz="914400" rtl="0" eaLnBrk="1" fontAlgn="auto" latinLnBrk="0" hangingPunct="1">
                            <a:lnSpc>
                              <a:spcPct val="100000"/>
                            </a:lnSpc>
                            <a:spcBef>
                              <a:spcPts val="0"/>
                            </a:spcBef>
                            <a:spcAft>
                              <a:spcPts val="0"/>
                            </a:spcAft>
                            <a:buClrTx/>
                            <a:buSzTx/>
                            <a:buFontTx/>
                            <a:buNone/>
                            <a:tabLst/>
                            <a:defRPr/>
                          </a:pPr>
                          <a:r>
                            <a:rPr lang="en-US" sz="1200" i="0" baseline="0" dirty="0">
                              <a:solidFill>
                                <a:sysClr val="windowText" lastClr="000000"/>
                              </a:solidFill>
                              <a:latin typeface="Verdana" pitchFamily="34" charset="0"/>
                              <a:ea typeface="Verdana" pitchFamily="34" charset="0"/>
                              <a:cs typeface="Verdana" pitchFamily="34" charset="0"/>
                            </a:rPr>
                            <a:t>The 8086 output low on the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𝐋𝐎𝐂𝐊</m:t>
                                  </m:r>
                                </m:e>
                              </m:acc>
                            </m:oMath>
                          </a14:m>
                          <a:r>
                            <a:rPr lang="en-US" sz="1200" i="0" dirty="0">
                              <a:solidFill>
                                <a:sysClr val="windowText" lastClr="000000"/>
                              </a:solidFill>
                              <a:latin typeface="Verdana" pitchFamily="34" charset="0"/>
                              <a:ea typeface="Verdana" pitchFamily="34" charset="0"/>
                              <a:cs typeface="Verdana" pitchFamily="34" charset="0"/>
                            </a:rPr>
                            <a:t> pin while executing an instruction prefixed by LOCK to </a:t>
                          </a:r>
                          <a:r>
                            <a:rPr lang="en-US" sz="1200" i="0" u="sng" dirty="0">
                              <a:solidFill>
                                <a:sysClr val="windowText" lastClr="000000"/>
                              </a:solidFill>
                              <a:latin typeface="Verdana" pitchFamily="34" charset="0"/>
                              <a:ea typeface="Verdana" pitchFamily="34" charset="0"/>
                              <a:cs typeface="Verdana" pitchFamily="34" charset="0"/>
                            </a:rPr>
                            <a:t>prevent other bus masters from gaining control of the system bus.</a:t>
                          </a:r>
                        </a:p>
                        <a:p>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13" name="Table 12"/>
              <p:cNvGraphicFramePr>
                <a:graphicFrameLocks noGrp="1"/>
              </p:cNvGraphicFramePr>
              <p:nvPr>
                <p:extLst>
                  <p:ext uri="{D42A27DB-BD31-4B8C-83A1-F6EECF244321}">
                    <p14:modId xmlns:p14="http://schemas.microsoft.com/office/powerpoint/2010/main" xmlns="" xmlns:a14="http://schemas.microsoft.com/office/drawing/2010/main" val="4010108024"/>
                  </p:ext>
                </p:extLst>
              </p:nvPr>
            </p:nvGraphicFramePr>
            <p:xfrm>
              <a:off x="3385457" y="4144899"/>
              <a:ext cx="5529943" cy="2103501"/>
            </p:xfrm>
            <a:graphic>
              <a:graphicData uri="http://schemas.openxmlformats.org/drawingml/2006/table">
                <a:tbl>
                  <a:tblPr firstRow="1" bandRow="1">
                    <a:tableStyleId>{5C22544A-7EE6-4342-B048-85BDC9FD1C3A}</a:tableStyleId>
                  </a:tblPr>
                  <a:tblGrid>
                    <a:gridCol w="938115"/>
                    <a:gridCol w="4591828"/>
                  </a:tblGrid>
                  <a:tr h="2103501">
                    <a:tc>
                      <a:txBody>
                        <a:bodyPr/>
                        <a:lstStyle/>
                        <a:p>
                          <a:endParaRPr lang="en-US"/>
                        </a:p>
                      </a:txBody>
                      <a:tcPr>
                        <a:blipFill rotWithShape="1">
                          <a:blip r:embed="rId6"/>
                          <a:stretch>
                            <a:fillRect t="-290" r="-489610"/>
                          </a:stretch>
                        </a:blipFill>
                      </a:tcPr>
                    </a:tc>
                    <a:tc>
                      <a:txBody>
                        <a:bodyPr/>
                        <a:lstStyle/>
                        <a:p>
                          <a:endParaRPr lang="en-US"/>
                        </a:p>
                      </a:txBody>
                      <a:tcPr>
                        <a:blipFill rotWithShape="1">
                          <a:blip r:embed="rId6"/>
                          <a:stretch>
                            <a:fillRect l="-20424" t="-290"/>
                          </a:stretch>
                        </a:blipFill>
                      </a:tcPr>
                    </a:tc>
                  </a:tr>
                </a:tbl>
              </a:graphicData>
            </a:graphic>
          </p:graphicFrame>
        </mc:Fallback>
      </mc:AlternateContent>
      <p:sp>
        <p:nvSpPr>
          <p:cNvPr id="18" name="Rectangle 17"/>
          <p:cNvSpPr/>
          <p:nvPr/>
        </p:nvSpPr>
        <p:spPr>
          <a:xfrm>
            <a:off x="6841157" y="188879"/>
            <a:ext cx="2895344" cy="338554"/>
          </a:xfrm>
          <a:prstGeom prst="rect">
            <a:avLst/>
          </a:prstGeom>
          <a:solidFill>
            <a:srgbClr val="FFC000"/>
          </a:solidFill>
        </p:spPr>
        <p:txBody>
          <a:bodyPr wrap="none">
            <a:spAutoFit/>
          </a:bodyPr>
          <a:lstStyle/>
          <a:p>
            <a:r>
              <a:rPr lang="en-US" sz="1600" b="1" dirty="0">
                <a:solidFill>
                  <a:srgbClr val="FF0000"/>
                </a:solidFill>
                <a:latin typeface="Verdana" pitchFamily="34" charset="0"/>
                <a:ea typeface="Verdana" pitchFamily="34" charset="0"/>
                <a:cs typeface="Verdana" pitchFamily="34" charset="0"/>
              </a:rPr>
              <a:t>Maximum mode signals</a:t>
            </a:r>
          </a:p>
        </p:txBody>
      </p:sp>
      <p:sp>
        <p:nvSpPr>
          <p:cNvPr id="19" name="Round Same Side Corner Rectangle 18"/>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 descr="C:\Users\APARNA\Desktop\Microprocessor\8086_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1461" y="1847850"/>
            <a:ext cx="3783070" cy="4171949"/>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p:cNvSpPr/>
          <p:nvPr/>
        </p:nvSpPr>
        <p:spPr>
          <a:xfrm>
            <a:off x="216101" y="1600200"/>
            <a:ext cx="362989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214250" y="3717033"/>
            <a:ext cx="2162090" cy="648072"/>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20675" y="4366172"/>
            <a:ext cx="378047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77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286" y="260650"/>
            <a:ext cx="9781837" cy="6340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ound Same Side Corner Rectangle 2"/>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694503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8107" y="1412776"/>
            <a:ext cx="10081121" cy="4913643"/>
          </a:xfrm>
        </p:spPr>
        <p:txBody>
          <a:bodyPr>
            <a:normAutofit fontScale="92500" lnSpcReduction="10000"/>
          </a:bodyPr>
          <a:lstStyle/>
          <a:p>
            <a:pPr algn="just"/>
            <a:r>
              <a:rPr lang="en-US" sz="2400" dirty="0">
                <a:latin typeface="Tahoma" pitchFamily="34" charset="0"/>
                <a:ea typeface="Tahoma" pitchFamily="34" charset="0"/>
                <a:cs typeface="Tahoma" pitchFamily="34" charset="0"/>
              </a:rPr>
              <a:t>Microprocessor based system design involves </a:t>
            </a:r>
            <a:r>
              <a:rPr lang="en-US" sz="2400" b="1" dirty="0">
                <a:latin typeface="Tahoma" pitchFamily="34" charset="0"/>
                <a:ea typeface="Tahoma" pitchFamily="34" charset="0"/>
                <a:cs typeface="Tahoma" pitchFamily="34" charset="0"/>
              </a:rPr>
              <a:t>interfacing of the processor with  one or more peripheral devices</a:t>
            </a:r>
            <a:r>
              <a:rPr lang="en-US" sz="2400" dirty="0">
                <a:latin typeface="Tahoma" pitchFamily="34" charset="0"/>
                <a:ea typeface="Tahoma" pitchFamily="34" charset="0"/>
                <a:cs typeface="Tahoma" pitchFamily="34" charset="0"/>
              </a:rPr>
              <a:t> for the purpose of communication with various input and output devices connected to it.</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During the early days of the microprocessor revolution, these techniques required complex hardware </a:t>
            </a:r>
            <a:r>
              <a:rPr lang="en-US" sz="2400" dirty="0" err="1">
                <a:latin typeface="Tahoma" pitchFamily="34" charset="0"/>
                <a:ea typeface="Tahoma" pitchFamily="34" charset="0"/>
                <a:cs typeface="Tahoma" pitchFamily="34" charset="0"/>
              </a:rPr>
              <a:t>makeing</a:t>
            </a:r>
            <a:r>
              <a:rPr lang="en-US" sz="2400" dirty="0">
                <a:latin typeface="Tahoma" pitchFamily="34" charset="0"/>
                <a:ea typeface="Tahoma" pitchFamily="34" charset="0"/>
                <a:cs typeface="Tahoma" pitchFamily="34" charset="0"/>
              </a:rPr>
              <a:t> the design highly complex and time consuming. </a:t>
            </a:r>
          </a:p>
          <a:p>
            <a:pPr marL="0" indent="0" algn="just">
              <a:buNone/>
            </a:pPr>
            <a:endParaRPr lang="en-US" sz="2400" dirty="0">
              <a:latin typeface="Tahoma" pitchFamily="34" charset="0"/>
              <a:ea typeface="Tahoma" pitchFamily="34" charset="0"/>
              <a:cs typeface="Tahoma" pitchFamily="34" charset="0"/>
            </a:endParaRPr>
          </a:p>
          <a:p>
            <a:pPr algn="just"/>
            <a:r>
              <a:rPr lang="en-US" sz="2400" b="1" dirty="0">
                <a:solidFill>
                  <a:srgbClr val="002060"/>
                </a:solidFill>
                <a:latin typeface="Tahoma" pitchFamily="34" charset="0"/>
                <a:ea typeface="Tahoma" pitchFamily="34" charset="0"/>
                <a:cs typeface="Tahoma" pitchFamily="34" charset="0"/>
              </a:rPr>
              <a:t>INTEL</a:t>
            </a:r>
            <a:r>
              <a:rPr lang="en-US" sz="2400" dirty="0">
                <a:latin typeface="Tahoma" pitchFamily="34" charset="0"/>
                <a:ea typeface="Tahoma" pitchFamily="34" charset="0"/>
                <a:cs typeface="Tahoma" pitchFamily="34" charset="0"/>
              </a:rPr>
              <a:t> have developed a large number of </a:t>
            </a:r>
            <a:r>
              <a:rPr lang="en-US" sz="2400" b="1" dirty="0">
                <a:solidFill>
                  <a:srgbClr val="002060"/>
                </a:solidFill>
                <a:latin typeface="Tahoma" pitchFamily="34" charset="0"/>
                <a:ea typeface="Tahoma" pitchFamily="34" charset="0"/>
                <a:cs typeface="Tahoma" pitchFamily="34" charset="0"/>
              </a:rPr>
              <a:t>general and special purpose peripheral devices</a:t>
            </a:r>
            <a:r>
              <a:rPr lang="en-US" sz="2400" dirty="0">
                <a:latin typeface="Tahoma" pitchFamily="34" charset="0"/>
                <a:ea typeface="Tahoma" pitchFamily="34" charset="0"/>
                <a:cs typeface="Tahoma" pitchFamily="34" charset="0"/>
              </a:rPr>
              <a:t>, most of them being single chip circuits. They are also </a:t>
            </a:r>
            <a:r>
              <a:rPr lang="en-US" sz="2400" b="1" dirty="0">
                <a:solidFill>
                  <a:srgbClr val="FF0000"/>
                </a:solidFill>
                <a:latin typeface="Tahoma" pitchFamily="34" charset="0"/>
                <a:ea typeface="Tahoma" pitchFamily="34" charset="0"/>
                <a:cs typeface="Tahoma" pitchFamily="34" charset="0"/>
              </a:rPr>
              <a:t>programmable devices. </a:t>
            </a:r>
          </a:p>
          <a:p>
            <a:pPr marL="0" indent="0" algn="just">
              <a:buNone/>
            </a:pPr>
            <a:endParaRPr lang="en-US" sz="2400" b="1" dirty="0">
              <a:solidFill>
                <a:srgbClr val="002060"/>
              </a:solidFill>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Hence these </a:t>
            </a:r>
            <a:r>
              <a:rPr lang="en-US" sz="2400" b="1" dirty="0">
                <a:latin typeface="Tahoma" pitchFamily="34" charset="0"/>
                <a:ea typeface="Tahoma" pitchFamily="34" charset="0"/>
                <a:cs typeface="Tahoma" pitchFamily="34" charset="0"/>
              </a:rPr>
              <a:t>peripheral devices </a:t>
            </a:r>
            <a:r>
              <a:rPr lang="en-US" sz="2400" dirty="0">
                <a:latin typeface="Tahoma" pitchFamily="34" charset="0"/>
                <a:ea typeface="Tahoma" pitchFamily="34" charset="0"/>
                <a:cs typeface="Tahoma" pitchFamily="34" charset="0"/>
              </a:rPr>
              <a:t>are found to be of tremendous use to a system designer.</a:t>
            </a: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Peripheral Interfacing  </a:t>
            </a:r>
          </a:p>
        </p:txBody>
      </p:sp>
    </p:spTree>
    <p:extLst>
      <p:ext uri="{BB962C8B-B14F-4D97-AF65-F5344CB8AC3E}">
        <p14:creationId xmlns:p14="http://schemas.microsoft.com/office/powerpoint/2010/main" val="52555433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Types of Devices   </a:t>
            </a:r>
          </a:p>
        </p:txBody>
      </p:sp>
      <p:sp>
        <p:nvSpPr>
          <p:cNvPr id="5" name="Content Placeholder 2"/>
          <p:cNvSpPr>
            <a:spLocks noGrp="1"/>
          </p:cNvSpPr>
          <p:nvPr>
            <p:ph idx="1"/>
          </p:nvPr>
        </p:nvSpPr>
        <p:spPr>
          <a:xfrm>
            <a:off x="457200" y="2564904"/>
            <a:ext cx="8229600" cy="1872208"/>
          </a:xfrm>
        </p:spPr>
        <p:txBody>
          <a:bodyPr>
            <a:normAutofit/>
          </a:bodyPr>
          <a:lstStyle/>
          <a:p>
            <a:r>
              <a:rPr lang="en-US" sz="2800" dirty="0">
                <a:latin typeface="Tahoma" pitchFamily="34" charset="0"/>
                <a:ea typeface="Tahoma" pitchFamily="34" charset="0"/>
                <a:cs typeface="Tahoma" pitchFamily="34" charset="0"/>
              </a:rPr>
              <a:t>General purpose peripherals and</a:t>
            </a:r>
          </a:p>
          <a:p>
            <a:pPr marL="0" indent="0">
              <a:buNone/>
            </a:pPr>
            <a:endParaRPr lang="en-US" sz="2800" dirty="0">
              <a:latin typeface="Tahoma" pitchFamily="34" charset="0"/>
              <a:ea typeface="Tahoma" pitchFamily="34" charset="0"/>
              <a:cs typeface="Tahoma" pitchFamily="34" charset="0"/>
            </a:endParaRPr>
          </a:p>
          <a:p>
            <a:r>
              <a:rPr lang="en-US" sz="2800" dirty="0">
                <a:latin typeface="Tahoma" pitchFamily="34" charset="0"/>
                <a:ea typeface="Tahoma" pitchFamily="34" charset="0"/>
                <a:cs typeface="Tahoma" pitchFamily="34" charset="0"/>
              </a:rPr>
              <a:t>Special purpose peripherals</a:t>
            </a:r>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22149060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General Purpose Peripheral Devices   </a:t>
            </a:r>
          </a:p>
        </p:txBody>
      </p:sp>
      <p:sp>
        <p:nvSpPr>
          <p:cNvPr id="5" name="Content Placeholder 2"/>
          <p:cNvSpPr>
            <a:spLocks noGrp="1"/>
          </p:cNvSpPr>
          <p:nvPr>
            <p:ph idx="1"/>
          </p:nvPr>
        </p:nvSpPr>
        <p:spPr>
          <a:xfrm>
            <a:off x="504130" y="1196752"/>
            <a:ext cx="9505057" cy="5040560"/>
          </a:xfrm>
        </p:spPr>
        <p:txBody>
          <a:bodyPr>
            <a:normAutofit/>
          </a:bodyPr>
          <a:lstStyle/>
          <a:p>
            <a:pPr algn="just"/>
            <a:r>
              <a:rPr lang="en-US" sz="2400" dirty="0">
                <a:latin typeface="Tahoma" pitchFamily="34" charset="0"/>
                <a:ea typeface="Tahoma" pitchFamily="34" charset="0"/>
                <a:cs typeface="Tahoma" pitchFamily="34" charset="0"/>
              </a:rPr>
              <a:t>Perform a task but may be used for interfacing a variety of I/O devices to microprocessor.</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 The general purpose devices are given below:</a:t>
            </a:r>
          </a:p>
          <a:p>
            <a:pPr algn="just"/>
            <a:r>
              <a:rPr lang="en-IN" sz="2400" b="1" dirty="0">
                <a:solidFill>
                  <a:srgbClr val="CC0099"/>
                </a:solidFill>
                <a:latin typeface="Tahoma" pitchFamily="34" charset="0"/>
                <a:ea typeface="Tahoma" pitchFamily="34" charset="0"/>
                <a:cs typeface="Tahoma" pitchFamily="34" charset="0"/>
              </a:rPr>
              <a:t> </a:t>
            </a:r>
            <a:r>
              <a:rPr lang="en-IN" sz="2400" dirty="0">
                <a:latin typeface="Tahoma" pitchFamily="34" charset="0"/>
                <a:ea typeface="Tahoma" pitchFamily="34" charset="0"/>
                <a:cs typeface="Tahoma" pitchFamily="34" charset="0"/>
              </a:rPr>
              <a:t>Simple I/O          --       (Non-programmable)</a:t>
            </a:r>
          </a:p>
          <a:p>
            <a:pPr algn="just"/>
            <a:r>
              <a:rPr lang="en-IN" sz="2400" dirty="0">
                <a:latin typeface="Tahoma" pitchFamily="34" charset="0"/>
                <a:ea typeface="Tahoma" pitchFamily="34" charset="0"/>
                <a:cs typeface="Tahoma" pitchFamily="34" charset="0"/>
              </a:rPr>
              <a:t>Programmable peripheral Interface (PPI) – (8255)</a:t>
            </a:r>
          </a:p>
          <a:p>
            <a:pPr algn="just"/>
            <a:r>
              <a:rPr lang="en-IN" sz="2400" dirty="0">
                <a:latin typeface="Tahoma" pitchFamily="34" charset="0"/>
                <a:ea typeface="Tahoma" pitchFamily="34" charset="0"/>
                <a:cs typeface="Tahoma" pitchFamily="34" charset="0"/>
              </a:rPr>
              <a:t>Programmable Interrupt Controller – (8259)</a:t>
            </a:r>
          </a:p>
          <a:p>
            <a:pPr algn="just"/>
            <a:r>
              <a:rPr lang="en-IN" sz="2400" dirty="0">
                <a:latin typeface="Tahoma" pitchFamily="34" charset="0"/>
                <a:ea typeface="Tahoma" pitchFamily="34" charset="0"/>
                <a:cs typeface="Tahoma" pitchFamily="34" charset="0"/>
              </a:rPr>
              <a:t>Programmable DMA Controller – (8237/8257)</a:t>
            </a:r>
          </a:p>
          <a:p>
            <a:pPr algn="just"/>
            <a:r>
              <a:rPr lang="en-IN" sz="2400" dirty="0">
                <a:latin typeface="Tahoma" pitchFamily="34" charset="0"/>
                <a:ea typeface="Tahoma" pitchFamily="34" charset="0"/>
                <a:cs typeface="Tahoma" pitchFamily="34" charset="0"/>
              </a:rPr>
              <a:t>Programmable Communication Interface – (8251)</a:t>
            </a:r>
          </a:p>
          <a:p>
            <a:pPr algn="just"/>
            <a:r>
              <a:rPr lang="en-IN" sz="2400" dirty="0">
                <a:latin typeface="Tahoma" pitchFamily="34" charset="0"/>
                <a:ea typeface="Tahoma" pitchFamily="34" charset="0"/>
                <a:cs typeface="Tahoma" pitchFamily="34" charset="0"/>
              </a:rPr>
              <a:t>Programmable Interval Timer – (8253/8254)</a:t>
            </a:r>
          </a:p>
          <a:p>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1141806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Special Purpose Peripheral Devices   </a:t>
            </a:r>
          </a:p>
        </p:txBody>
      </p:sp>
      <p:sp>
        <p:nvSpPr>
          <p:cNvPr id="5" name="Content Placeholder 2"/>
          <p:cNvSpPr>
            <a:spLocks noGrp="1"/>
          </p:cNvSpPr>
          <p:nvPr>
            <p:ph idx="1"/>
          </p:nvPr>
        </p:nvSpPr>
        <p:spPr>
          <a:xfrm>
            <a:off x="504130" y="1196752"/>
            <a:ext cx="9505057" cy="5040560"/>
          </a:xfrm>
        </p:spPr>
        <p:txBody>
          <a:bodyPr>
            <a:normAutofit lnSpcReduction="10000"/>
          </a:bodyPr>
          <a:lstStyle/>
          <a:p>
            <a:pPr algn="just"/>
            <a:r>
              <a:rPr lang="en-US" sz="2800" dirty="0">
                <a:latin typeface="Tahoma" pitchFamily="34" charset="0"/>
                <a:ea typeface="Tahoma" pitchFamily="34" charset="0"/>
                <a:cs typeface="Tahoma" pitchFamily="34" charset="0"/>
              </a:rPr>
              <a:t>These peripherals are </a:t>
            </a:r>
            <a:r>
              <a:rPr lang="en-US" sz="2800" b="1" dirty="0">
                <a:solidFill>
                  <a:srgbClr val="0070C0"/>
                </a:solidFill>
                <a:latin typeface="Tahoma" pitchFamily="34" charset="0"/>
                <a:ea typeface="Tahoma" pitchFamily="34" charset="0"/>
                <a:cs typeface="Tahoma" pitchFamily="34" charset="0"/>
              </a:rPr>
              <a:t>more complex and more expensive </a:t>
            </a:r>
            <a:r>
              <a:rPr lang="en-US" sz="2800" dirty="0">
                <a:latin typeface="Tahoma" pitchFamily="34" charset="0"/>
                <a:ea typeface="Tahoma" pitchFamily="34" charset="0"/>
                <a:cs typeface="Tahoma" pitchFamily="34" charset="0"/>
              </a:rPr>
              <a:t>than general purpose peripherals.</a:t>
            </a:r>
          </a:p>
          <a:p>
            <a:pPr marL="0" indent="0" algn="just">
              <a:buNone/>
            </a:pPr>
            <a:endParaRPr lang="en-US" sz="2800" dirty="0">
              <a:latin typeface="Tahoma" pitchFamily="34" charset="0"/>
              <a:ea typeface="Tahoma" pitchFamily="34" charset="0"/>
              <a:cs typeface="Tahoma" pitchFamily="34" charset="0"/>
            </a:endParaRPr>
          </a:p>
          <a:p>
            <a:pPr algn="just"/>
            <a:r>
              <a:rPr lang="en-IN" sz="2800" dirty="0">
                <a:latin typeface="Tahoma" pitchFamily="34" charset="0"/>
                <a:ea typeface="Tahoma" pitchFamily="34" charset="0"/>
                <a:cs typeface="Tahoma" pitchFamily="34" charset="0"/>
              </a:rPr>
              <a:t>The special function peripherals are</a:t>
            </a:r>
          </a:p>
          <a:p>
            <a:pPr algn="just"/>
            <a:r>
              <a:rPr lang="en-IN" sz="2800" dirty="0">
                <a:latin typeface="Tahoma" pitchFamily="34" charset="0"/>
                <a:ea typeface="Tahoma" pitchFamily="34" charset="0"/>
                <a:cs typeface="Tahoma" pitchFamily="34" charset="0"/>
              </a:rPr>
              <a:t>Programmable CRT Controller</a:t>
            </a:r>
          </a:p>
          <a:p>
            <a:pPr algn="just"/>
            <a:r>
              <a:rPr lang="en-IN" sz="2800" dirty="0">
                <a:latin typeface="Tahoma" pitchFamily="34" charset="0"/>
                <a:ea typeface="Tahoma" pitchFamily="34" charset="0"/>
                <a:cs typeface="Tahoma" pitchFamily="34" charset="0"/>
              </a:rPr>
              <a:t>Programmable Floppy Disc Controller</a:t>
            </a:r>
          </a:p>
          <a:p>
            <a:pPr algn="just"/>
            <a:r>
              <a:rPr lang="en-IN" sz="2800" dirty="0">
                <a:latin typeface="Tahoma" pitchFamily="34" charset="0"/>
                <a:ea typeface="Tahoma" pitchFamily="34" charset="0"/>
                <a:cs typeface="Tahoma" pitchFamily="34" charset="0"/>
              </a:rPr>
              <a:t>Programmable Hard Disc Controller</a:t>
            </a:r>
          </a:p>
          <a:p>
            <a:pPr algn="just"/>
            <a:r>
              <a:rPr lang="en-IN" sz="2800" dirty="0">
                <a:latin typeface="Tahoma" pitchFamily="34" charset="0"/>
                <a:ea typeface="Tahoma" pitchFamily="34" charset="0"/>
                <a:cs typeface="Tahoma" pitchFamily="34" charset="0"/>
              </a:rPr>
              <a:t>Programmable Keyboard and display interface.</a:t>
            </a:r>
          </a:p>
          <a:p>
            <a:pPr marL="0" indent="0" algn="just">
              <a:buNone/>
            </a:pPr>
            <a:endParaRPr lang="en-IN" sz="2800" dirty="0">
              <a:latin typeface="Tahoma" pitchFamily="34" charset="0"/>
              <a:ea typeface="Tahoma" pitchFamily="34" charset="0"/>
              <a:cs typeface="Tahoma" pitchFamily="34" charset="0"/>
            </a:endParaRPr>
          </a:p>
          <a:p>
            <a:pPr algn="just"/>
            <a:r>
              <a:rPr lang="en-IN" sz="2800" dirty="0">
                <a:latin typeface="Tahoma" pitchFamily="34" charset="0"/>
                <a:ea typeface="Tahoma" pitchFamily="34" charset="0"/>
                <a:cs typeface="Tahoma" pitchFamily="34" charset="0"/>
              </a:rPr>
              <a:t>The functioning of these devices varies depending on the type of I/O device they are controlling.</a:t>
            </a:r>
          </a:p>
          <a:p>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57921008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Programmable peripheral interface-8255    </a:t>
            </a:r>
          </a:p>
        </p:txBody>
      </p:sp>
      <p:sp>
        <p:nvSpPr>
          <p:cNvPr id="5" name="Content Placeholder 2"/>
          <p:cNvSpPr>
            <a:spLocks noGrp="1"/>
          </p:cNvSpPr>
          <p:nvPr>
            <p:ph idx="1"/>
          </p:nvPr>
        </p:nvSpPr>
        <p:spPr>
          <a:xfrm>
            <a:off x="504130" y="1196752"/>
            <a:ext cx="9505057" cy="5040560"/>
          </a:xfrm>
        </p:spPr>
        <p:txBody>
          <a:bodyPr>
            <a:normAutofit/>
          </a:bodyPr>
          <a:lstStyle/>
          <a:p>
            <a:pPr algn="just"/>
            <a:r>
              <a:rPr lang="en-US" sz="2800" dirty="0">
                <a:latin typeface="Tahoma" pitchFamily="34" charset="0"/>
                <a:ea typeface="Tahoma" pitchFamily="34" charset="0"/>
                <a:cs typeface="Tahoma" pitchFamily="34" charset="0"/>
              </a:rPr>
              <a:t>8255 is a widely used, programmable, parallel I/O device.</a:t>
            </a:r>
          </a:p>
          <a:p>
            <a:pPr marL="0" indent="0" algn="just">
              <a:buNone/>
            </a:pPr>
            <a:endParaRPr lang="en-US" sz="2800" dirty="0">
              <a:latin typeface="Tahoma" pitchFamily="34" charset="0"/>
              <a:ea typeface="Tahoma" pitchFamily="34" charset="0"/>
              <a:cs typeface="Tahoma" pitchFamily="34" charset="0"/>
            </a:endParaRPr>
          </a:p>
          <a:p>
            <a:pPr algn="just"/>
            <a:r>
              <a:rPr lang="en-US" sz="2800" dirty="0">
                <a:latin typeface="Tahoma" pitchFamily="34" charset="0"/>
                <a:ea typeface="Tahoma" pitchFamily="34" charset="0"/>
                <a:cs typeface="Tahoma" pitchFamily="34" charset="0"/>
              </a:rPr>
              <a:t>The PPI has three programmable I/O ports viz., Port A, Port B and Port C each of 8 bit width.</a:t>
            </a:r>
          </a:p>
          <a:p>
            <a:pPr algn="just"/>
            <a:endParaRPr lang="en-US" sz="2800" dirty="0">
              <a:latin typeface="Tahoma" pitchFamily="34" charset="0"/>
              <a:ea typeface="Tahoma" pitchFamily="34" charset="0"/>
              <a:cs typeface="Tahoma" pitchFamily="34" charset="0"/>
            </a:endParaRPr>
          </a:p>
          <a:p>
            <a:pPr algn="just"/>
            <a:r>
              <a:rPr lang="en-US" sz="2800" dirty="0">
                <a:latin typeface="Tahoma" pitchFamily="34" charset="0"/>
                <a:ea typeface="Tahoma" pitchFamily="34" charset="0"/>
                <a:cs typeface="Tahoma" pitchFamily="34" charset="0"/>
              </a:rPr>
              <a:t> Port C can be treated as two ports – Port C upper (PC</a:t>
            </a:r>
            <a:r>
              <a:rPr lang="en-US" sz="1400" dirty="0">
                <a:latin typeface="Tahoma" pitchFamily="34" charset="0"/>
                <a:ea typeface="Tahoma" pitchFamily="34" charset="0"/>
                <a:cs typeface="Tahoma" pitchFamily="34" charset="0"/>
              </a:rPr>
              <a:t>7</a:t>
            </a:r>
            <a:r>
              <a:rPr lang="en-US" sz="2800" dirty="0">
                <a:latin typeface="Tahoma" pitchFamily="34" charset="0"/>
                <a:ea typeface="Tahoma" pitchFamily="34" charset="0"/>
                <a:cs typeface="Tahoma" pitchFamily="34" charset="0"/>
              </a:rPr>
              <a:t>-4) and Port lower (PC</a:t>
            </a:r>
            <a:r>
              <a:rPr lang="en-US" sz="1400" dirty="0">
                <a:latin typeface="Tahoma" pitchFamily="34" charset="0"/>
                <a:ea typeface="Tahoma" pitchFamily="34" charset="0"/>
                <a:cs typeface="Tahoma" pitchFamily="34" charset="0"/>
              </a:rPr>
              <a:t>3</a:t>
            </a:r>
            <a:r>
              <a:rPr lang="en-US" sz="2800" dirty="0">
                <a:latin typeface="Tahoma" pitchFamily="34" charset="0"/>
                <a:ea typeface="Tahoma" pitchFamily="34" charset="0"/>
                <a:cs typeface="Tahoma" pitchFamily="34" charset="0"/>
              </a:rPr>
              <a:t>– 0) and these two can be independently programmed as INPUT or OUTPUT ports.</a:t>
            </a:r>
          </a:p>
          <a:p>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78811978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Programmable peripheral interface-8255    </a:t>
            </a:r>
          </a:p>
        </p:txBody>
      </p:sp>
      <p:sp>
        <p:nvSpPr>
          <p:cNvPr id="5" name="Content Placeholder 2"/>
          <p:cNvSpPr>
            <a:spLocks noGrp="1"/>
          </p:cNvSpPr>
          <p:nvPr>
            <p:ph idx="1"/>
          </p:nvPr>
        </p:nvSpPr>
        <p:spPr>
          <a:xfrm>
            <a:off x="504130" y="1196752"/>
            <a:ext cx="9505057" cy="5040560"/>
          </a:xfrm>
        </p:spPr>
        <p:txBody>
          <a:bodyPr>
            <a:normAutofit fontScale="92500" lnSpcReduction="20000"/>
          </a:bodyPr>
          <a:lstStyle/>
          <a:p>
            <a:pPr algn="just"/>
            <a:r>
              <a:rPr lang="en-US" sz="2800" dirty="0">
                <a:latin typeface="Tahoma" pitchFamily="34" charset="0"/>
                <a:ea typeface="Tahoma" pitchFamily="34" charset="0"/>
                <a:cs typeface="Tahoma" pitchFamily="34" charset="0"/>
              </a:rPr>
              <a:t>It is a general purpose programmable I/O device which is compatible with all INTEL processors and also most other processors.</a:t>
            </a:r>
          </a:p>
          <a:p>
            <a:pPr marL="0" indent="0" algn="just">
              <a:buNone/>
            </a:pPr>
            <a:endParaRPr lang="en-US" sz="2800" dirty="0">
              <a:latin typeface="Tahoma" pitchFamily="34" charset="0"/>
              <a:ea typeface="Tahoma" pitchFamily="34" charset="0"/>
              <a:cs typeface="Tahoma" pitchFamily="34" charset="0"/>
            </a:endParaRPr>
          </a:p>
          <a:p>
            <a:pPr algn="just"/>
            <a:r>
              <a:rPr lang="en-US" sz="2800" dirty="0">
                <a:latin typeface="Tahoma" pitchFamily="34" charset="0"/>
                <a:ea typeface="Tahoma" pitchFamily="34" charset="0"/>
                <a:cs typeface="Tahoma" pitchFamily="34" charset="0"/>
              </a:rPr>
              <a:t>It provides 24 I/O pins which may be individually programmed in two groups. The two groups of I/O pins are named as Group A and Group B.</a:t>
            </a:r>
          </a:p>
          <a:p>
            <a:pPr marL="0" indent="0" algn="just">
              <a:buNone/>
            </a:pPr>
            <a:endParaRPr lang="en-US" sz="2800" dirty="0">
              <a:latin typeface="Tahoma" pitchFamily="34" charset="0"/>
              <a:ea typeface="Tahoma" pitchFamily="34" charset="0"/>
              <a:cs typeface="Tahoma" pitchFamily="34" charset="0"/>
            </a:endParaRPr>
          </a:p>
          <a:p>
            <a:pPr algn="just"/>
            <a:r>
              <a:rPr lang="en-US" sz="2800" dirty="0">
                <a:latin typeface="Tahoma" pitchFamily="34" charset="0"/>
                <a:ea typeface="Tahoma" pitchFamily="34" charset="0"/>
                <a:cs typeface="Tahoma" pitchFamily="34" charset="0"/>
              </a:rPr>
              <a:t>It is available in 40 pin DIP.</a:t>
            </a:r>
          </a:p>
          <a:p>
            <a:pPr marL="0" indent="0" algn="just">
              <a:buNone/>
            </a:pPr>
            <a:endParaRPr lang="en-US" sz="2800" dirty="0">
              <a:latin typeface="Tahoma" pitchFamily="34" charset="0"/>
              <a:ea typeface="Tahoma" pitchFamily="34" charset="0"/>
              <a:cs typeface="Tahoma" pitchFamily="34" charset="0"/>
            </a:endParaRPr>
          </a:p>
          <a:p>
            <a:pPr algn="just"/>
            <a:r>
              <a:rPr lang="en-US" sz="2800" dirty="0">
                <a:latin typeface="Tahoma" pitchFamily="34" charset="0"/>
                <a:ea typeface="Tahoma" pitchFamily="34" charset="0"/>
                <a:cs typeface="Tahoma" pitchFamily="34" charset="0"/>
              </a:rPr>
              <a:t>8255 is mainly programmed in two modes (a) I/O mode and (b) bit set/reset mode (BSR) mode. The I/O mode is further divided into three modes: Mode 0, Mode 1, and Mode 2.</a:t>
            </a:r>
          </a:p>
          <a:p>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55656723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Block Diagram - 8255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8171" y="1412776"/>
            <a:ext cx="7257179" cy="5200978"/>
          </a:xfrm>
          <a:prstGeom prst="rect">
            <a:avLst/>
          </a:prstGeom>
        </p:spPr>
      </p:pic>
    </p:spTree>
    <p:extLst>
      <p:ext uri="{BB962C8B-B14F-4D97-AF65-F5344CB8AC3E}">
        <p14:creationId xmlns:p14="http://schemas.microsoft.com/office/powerpoint/2010/main" val="101914968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8255 - Architecture    </a:t>
            </a:r>
          </a:p>
        </p:txBody>
      </p:sp>
      <mc:AlternateContent xmlns:mc="http://schemas.openxmlformats.org/markup-compatibility/2006" xmlns:a14="http://schemas.microsoft.com/office/drawing/2010/main">
        <mc:Choice Requires="a14">
          <p:sp>
            <p:nvSpPr>
              <p:cNvPr id="5" name="Content Placeholder 2"/>
              <p:cNvSpPr>
                <a:spLocks noGrp="1"/>
              </p:cNvSpPr>
              <p:nvPr>
                <p:ph idx="1"/>
              </p:nvPr>
            </p:nvSpPr>
            <p:spPr>
              <a:xfrm>
                <a:off x="504130" y="1196752"/>
                <a:ext cx="9505057" cy="5040560"/>
              </a:xfrm>
            </p:spPr>
            <p:txBody>
              <a:bodyPr>
                <a:normAutofit fontScale="92500"/>
              </a:bodyPr>
              <a:lstStyle/>
              <a:p>
                <a:pPr algn="just"/>
                <a:r>
                  <a:rPr lang="en-IN" sz="2800" dirty="0">
                    <a:latin typeface="Tahoma" pitchFamily="34" charset="0"/>
                    <a:ea typeface="Tahoma" pitchFamily="34" charset="0"/>
                    <a:cs typeface="Tahoma" pitchFamily="34" charset="0"/>
                  </a:rPr>
                  <a:t>The 8-bit data bus buffer is controlled by R/W Control logic.</a:t>
                </a:r>
              </a:p>
              <a:p>
                <a:pPr algn="just"/>
                <a:r>
                  <a:rPr lang="en-IN" sz="2800" dirty="0">
                    <a:latin typeface="Tahoma" pitchFamily="34" charset="0"/>
                    <a:ea typeface="Tahoma" pitchFamily="34" charset="0"/>
                    <a:cs typeface="Tahoma" pitchFamily="34" charset="0"/>
                  </a:rPr>
                  <a:t>The R/W control logic manages all of the internal/ external transfers of both data and control words.</a:t>
                </a:r>
              </a:p>
              <a:p>
                <a:pPr algn="just"/>
                <a:r>
                  <a:rPr lang="en-IN" sz="2800" dirty="0">
                    <a:latin typeface="Tahoma" pitchFamily="34" charset="0"/>
                    <a:ea typeface="Tahoma" pitchFamily="34" charset="0"/>
                    <a:cs typeface="Tahoma" pitchFamily="34" charset="0"/>
                  </a:rPr>
                  <a:t>Inputs to R/W : </a:t>
                </a:r>
                <a14:m>
                  <m:oMath xmlns:m="http://schemas.openxmlformats.org/officeDocument/2006/math">
                    <m:acc>
                      <m:accPr>
                        <m:chr m:val="̅"/>
                        <m:ctrlPr>
                          <a:rPr lang="en-IN" sz="2800" i="1">
                            <a:latin typeface="Cambria Math" panose="02040503050406030204" pitchFamily="18" charset="0"/>
                          </a:rPr>
                        </m:ctrlPr>
                      </m:accPr>
                      <m:e>
                        <m:r>
                          <a:rPr lang="en-IN" sz="2800" i="1">
                            <a:latin typeface="Cambria Math" panose="02040503050406030204" pitchFamily="18" charset="0"/>
                          </a:rPr>
                          <m:t>𝑅𝐷</m:t>
                        </m:r>
                      </m:e>
                    </m:acc>
                    <m:r>
                      <a:rPr lang="en-IN" sz="2800" i="1">
                        <a:latin typeface="Cambria Math" panose="02040503050406030204" pitchFamily="18" charset="0"/>
                      </a:rPr>
                      <m:t>,</m:t>
                    </m:r>
                    <m:acc>
                      <m:accPr>
                        <m:chr m:val="̅"/>
                        <m:ctrlPr>
                          <a:rPr lang="en-IN" sz="2800" i="1">
                            <a:latin typeface="Cambria Math" panose="02040503050406030204" pitchFamily="18" charset="0"/>
                          </a:rPr>
                        </m:ctrlPr>
                      </m:accPr>
                      <m:e>
                        <m:r>
                          <a:rPr lang="en-IN" sz="2800" i="1">
                            <a:latin typeface="Cambria Math" panose="02040503050406030204" pitchFamily="18" charset="0"/>
                          </a:rPr>
                          <m:t>𝑊𝑅</m:t>
                        </m:r>
                        <m:r>
                          <a:rPr lang="en-IN" sz="2800" i="1">
                            <a:latin typeface="Cambria Math" panose="02040503050406030204" pitchFamily="18" charset="0"/>
                          </a:rPr>
                          <m:t>,</m:t>
                        </m:r>
                      </m:e>
                    </m:acc>
                  </m:oMath>
                </a14:m>
                <a:r>
                  <a:rPr lang="en-IN" sz="2800" dirty="0">
                    <a:latin typeface="Tahoma" pitchFamily="34" charset="0"/>
                    <a:ea typeface="Tahoma" pitchFamily="34" charset="0"/>
                    <a:cs typeface="Tahoma" pitchFamily="34" charset="0"/>
                  </a:rPr>
                  <a:t> A1, A0 and RESET	</a:t>
                </a:r>
              </a:p>
              <a:p>
                <a:pPr algn="just"/>
                <a:r>
                  <a:rPr lang="en-IN" sz="2800" dirty="0">
                    <a:latin typeface="Tahoma" pitchFamily="34" charset="0"/>
                    <a:ea typeface="Tahoma" pitchFamily="34" charset="0"/>
                    <a:cs typeface="Tahoma" pitchFamily="34" charset="0"/>
                  </a:rPr>
                  <a:t>The 8-bit, tri-state, bidirectional buffer is used to interface the internal data bus with the external system data bus.</a:t>
                </a:r>
              </a:p>
              <a:p>
                <a:pPr algn="just"/>
                <a:r>
                  <a:rPr lang="en-IN" sz="2800" dirty="0">
                    <a:latin typeface="Tahoma" pitchFamily="34" charset="0"/>
                    <a:ea typeface="Tahoma" pitchFamily="34" charset="0"/>
                    <a:cs typeface="Tahoma" pitchFamily="34" charset="0"/>
                  </a:rPr>
                  <a:t>This buffer receives or transmits data upon execution of input or output instructions by 8086.</a:t>
                </a:r>
              </a:p>
              <a:p>
                <a:pPr algn="just"/>
                <a:r>
                  <a:rPr lang="en-IN" sz="2800" dirty="0">
                    <a:latin typeface="Tahoma" pitchFamily="34" charset="0"/>
                    <a:ea typeface="Tahoma" pitchFamily="34" charset="0"/>
                    <a:cs typeface="Tahoma" pitchFamily="34" charset="0"/>
                  </a:rPr>
                  <a:t>The control word or status information is also transferred through this buffer.</a:t>
                </a:r>
              </a:p>
              <a:p>
                <a:pPr algn="just"/>
                <a:endParaRPr lang="en-IN" sz="2800" dirty="0">
                  <a:latin typeface="Tahoma" pitchFamily="34" charset="0"/>
                  <a:ea typeface="Tahoma" pitchFamily="34" charset="0"/>
                  <a:cs typeface="Tahoma" pitchFamily="34" charset="0"/>
                </a:endParaRPr>
              </a:p>
              <a:p>
                <a:endParaRPr lang="en-IN" sz="2800" dirty="0">
                  <a:latin typeface="Tahoma" pitchFamily="34" charset="0"/>
                  <a:ea typeface="Tahoma" pitchFamily="34" charset="0"/>
                  <a:cs typeface="Tahoma" pitchFamily="34" charset="0"/>
                </a:endParaRPr>
              </a:p>
            </p:txBody>
          </p:sp>
        </mc:Choice>
        <mc:Fallback xmlns="">
          <p:sp>
            <p:nvSpPr>
              <p:cNvPr id="5" name="Content Placeholder 2"/>
              <p:cNvSpPr>
                <a:spLocks noGrp="1" noRot="1" noChangeAspect="1" noMove="1" noResize="1" noEditPoints="1" noAdjustHandles="1" noChangeArrowheads="1" noChangeShapeType="1" noTextEdit="1"/>
              </p:cNvSpPr>
              <p:nvPr>
                <p:ph idx="1"/>
              </p:nvPr>
            </p:nvSpPr>
            <p:spPr>
              <a:xfrm>
                <a:off x="504130" y="1196752"/>
                <a:ext cx="9505057" cy="5040560"/>
              </a:xfrm>
              <a:blipFill rotWithShape="1">
                <a:blip r:embed="rId2"/>
                <a:stretch>
                  <a:fillRect l="-1026" t="-1088" r="-1155"/>
                </a:stretch>
              </a:blipFill>
            </p:spPr>
            <p:txBody>
              <a:bodyPr/>
              <a:lstStyle/>
              <a:p>
                <a:r>
                  <a:rPr lang="en-IN">
                    <a:noFill/>
                  </a:rPr>
                  <a:t> </a:t>
                </a:r>
              </a:p>
            </p:txBody>
          </p:sp>
        </mc:Fallback>
      </mc:AlternateContent>
    </p:spTree>
    <p:extLst>
      <p:ext uri="{BB962C8B-B14F-4D97-AF65-F5344CB8AC3E}">
        <p14:creationId xmlns:p14="http://schemas.microsoft.com/office/powerpoint/2010/main" val="1595594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8109" y="1196754"/>
            <a:ext cx="9973177" cy="5256583"/>
          </a:xfrm>
        </p:spPr>
        <p:txBody>
          <a:bodyPr>
            <a:normAutofit lnSpcReduction="10000"/>
          </a:bodyPr>
          <a:lstStyle/>
          <a:p>
            <a:pPr algn="just"/>
            <a:r>
              <a:rPr lang="en-IN" sz="2400" dirty="0">
                <a:latin typeface="Tahoma" pitchFamily="34" charset="0"/>
                <a:ea typeface="Tahoma" pitchFamily="34" charset="0"/>
                <a:cs typeface="Tahoma" pitchFamily="34" charset="0"/>
              </a:rPr>
              <a:t>Supports 16-bit ALU, set of 16-bit registers</a:t>
            </a:r>
          </a:p>
          <a:p>
            <a:pPr algn="just"/>
            <a:r>
              <a:rPr lang="en-US" sz="2400" dirty="0">
                <a:latin typeface="Tahoma" pitchFamily="34" charset="0"/>
                <a:ea typeface="Tahoma" pitchFamily="34" charset="0"/>
                <a:cs typeface="Tahoma" pitchFamily="34" charset="0"/>
              </a:rPr>
              <a:t>8086 is a 16-bit Integer processor in a 40 pin, Dual Inline Packaged IC</a:t>
            </a:r>
          </a:p>
          <a:p>
            <a:pPr algn="just"/>
            <a:r>
              <a:rPr lang="en-US" sz="2400" dirty="0">
                <a:latin typeface="Tahoma" pitchFamily="34" charset="0"/>
                <a:ea typeface="Tahoma" pitchFamily="34" charset="0"/>
                <a:cs typeface="Tahoma" pitchFamily="34" charset="0"/>
              </a:rPr>
              <a:t>8086 provides the programmer with 14 internal registers, each 16 bits or 2 Bytes wide. </a:t>
            </a:r>
          </a:p>
          <a:p>
            <a:pPr algn="just" fontAlgn="base"/>
            <a:r>
              <a:rPr lang="en-US" sz="2400" dirty="0">
                <a:latin typeface="Tahoma" pitchFamily="34" charset="0"/>
                <a:ea typeface="Tahoma" pitchFamily="34" charset="0"/>
                <a:cs typeface="Tahoma" pitchFamily="34" charset="0"/>
              </a:rPr>
              <a:t>To increase execution speed and fetching speed, 8086 segments the memory. </a:t>
            </a:r>
          </a:p>
          <a:p>
            <a:pPr algn="just" fontAlgn="base"/>
            <a:r>
              <a:rPr lang="en-US" sz="2400" dirty="0">
                <a:latin typeface="Tahoma" pitchFamily="34" charset="0"/>
                <a:ea typeface="Tahoma" pitchFamily="34" charset="0"/>
                <a:cs typeface="Tahoma" pitchFamily="34" charset="0"/>
              </a:rPr>
              <a:t>It’s 20 bit address bus can address 1MB of memory, it segments it into 16 64kB segments. </a:t>
            </a:r>
          </a:p>
          <a:p>
            <a:pPr algn="just" fontAlgn="base"/>
            <a:r>
              <a:rPr lang="en-US" sz="2400" dirty="0">
                <a:latin typeface="Tahoma" pitchFamily="34" charset="0"/>
                <a:ea typeface="Tahoma" pitchFamily="34" charset="0"/>
                <a:cs typeface="Tahoma" pitchFamily="34" charset="0"/>
              </a:rPr>
              <a:t>8086 works only with four 64KB segments within the whole 1MB memory.</a:t>
            </a:r>
            <a:endParaRPr lang="en-IN" sz="2400" dirty="0">
              <a:latin typeface="Tahoma" pitchFamily="34" charset="0"/>
              <a:ea typeface="Tahoma" pitchFamily="34" charset="0"/>
              <a:cs typeface="Tahoma" pitchFamily="34" charset="0"/>
            </a:endParaRPr>
          </a:p>
          <a:p>
            <a:pPr algn="just"/>
            <a:r>
              <a:rPr lang="en-IN" sz="2400" dirty="0">
                <a:latin typeface="Tahoma" pitchFamily="34" charset="0"/>
                <a:ea typeface="Tahoma" pitchFamily="34" charset="0"/>
                <a:cs typeface="Tahoma" pitchFamily="34" charset="0"/>
              </a:rPr>
              <a:t>Powerful interrupt structure</a:t>
            </a:r>
          </a:p>
          <a:p>
            <a:pPr algn="just"/>
            <a:r>
              <a:rPr lang="en-IN" sz="2400" dirty="0">
                <a:latin typeface="Tahoma" pitchFamily="34" charset="0"/>
                <a:ea typeface="Tahoma" pitchFamily="34" charset="0"/>
                <a:cs typeface="Tahoma" pitchFamily="34" charset="0"/>
              </a:rPr>
              <a:t>Fetched instruction queue</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8086 Architecture   </a:t>
            </a:r>
          </a:p>
        </p:txBody>
      </p:sp>
    </p:spTree>
    <p:extLst>
      <p:ext uri="{BB962C8B-B14F-4D97-AF65-F5344CB8AC3E}">
        <p14:creationId xmlns:p14="http://schemas.microsoft.com/office/powerpoint/2010/main" val="261204491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8255 - Architecture    </a:t>
            </a:r>
          </a:p>
        </p:txBody>
      </p:sp>
      <p:sp>
        <p:nvSpPr>
          <p:cNvPr id="5" name="Content Placeholder 2"/>
          <p:cNvSpPr>
            <a:spLocks noGrp="1"/>
          </p:cNvSpPr>
          <p:nvPr>
            <p:ph idx="1"/>
          </p:nvPr>
        </p:nvSpPr>
        <p:spPr>
          <a:xfrm>
            <a:off x="504130" y="1196752"/>
            <a:ext cx="9505057" cy="5040560"/>
          </a:xfrm>
        </p:spPr>
        <p:txBody>
          <a:bodyPr>
            <a:normAutofit fontScale="70000" lnSpcReduction="20000"/>
          </a:bodyPr>
          <a:lstStyle/>
          <a:p>
            <a:pPr marL="0" indent="0">
              <a:buNone/>
            </a:pPr>
            <a:r>
              <a:rPr lang="en-IN" sz="2800" b="1" dirty="0">
                <a:solidFill>
                  <a:srgbClr val="FF0000"/>
                </a:solidFill>
                <a:latin typeface="Tahoma" pitchFamily="34" charset="0"/>
                <a:ea typeface="Tahoma" pitchFamily="34" charset="0"/>
                <a:cs typeface="Tahoma" pitchFamily="34" charset="0"/>
              </a:rPr>
              <a:t>Group A Control and Group B Control</a:t>
            </a:r>
          </a:p>
          <a:p>
            <a:r>
              <a:rPr lang="en-IN" sz="2800" dirty="0">
                <a:latin typeface="Tahoma" pitchFamily="34" charset="0"/>
                <a:ea typeface="Tahoma" pitchFamily="34" charset="0"/>
                <a:cs typeface="Tahoma" pitchFamily="34" charset="0"/>
              </a:rPr>
              <a:t>Group A control block controls   -  </a:t>
            </a:r>
            <a:r>
              <a:rPr lang="en-IN" sz="2800" dirty="0" err="1">
                <a:latin typeface="Tahoma" pitchFamily="34" charset="0"/>
                <a:ea typeface="Tahoma" pitchFamily="34" charset="0"/>
                <a:cs typeface="Tahoma" pitchFamily="34" charset="0"/>
              </a:rPr>
              <a:t>PortA</a:t>
            </a:r>
            <a:r>
              <a:rPr lang="en-IN" sz="2800" dirty="0">
                <a:latin typeface="Tahoma" pitchFamily="34" charset="0"/>
                <a:ea typeface="Tahoma" pitchFamily="34" charset="0"/>
                <a:cs typeface="Tahoma" pitchFamily="34" charset="0"/>
              </a:rPr>
              <a:t> and PC7-PC4.</a:t>
            </a:r>
          </a:p>
          <a:p>
            <a:r>
              <a:rPr lang="en-IN" sz="2800" dirty="0">
                <a:latin typeface="Tahoma" pitchFamily="34" charset="0"/>
                <a:ea typeface="Tahoma" pitchFamily="34" charset="0"/>
                <a:cs typeface="Tahoma" pitchFamily="34" charset="0"/>
              </a:rPr>
              <a:t>Group B controls block controls -  Port B and PC3- PC0</a:t>
            </a:r>
            <a:endParaRPr lang="en-IN" sz="2800" b="1" dirty="0">
              <a:solidFill>
                <a:srgbClr val="FF0000"/>
              </a:solidFill>
              <a:latin typeface="Tahoma" pitchFamily="34" charset="0"/>
              <a:ea typeface="Tahoma" pitchFamily="34" charset="0"/>
              <a:cs typeface="Tahoma" pitchFamily="34" charset="0"/>
            </a:endParaRPr>
          </a:p>
          <a:p>
            <a:pPr marL="0" indent="0">
              <a:buNone/>
            </a:pPr>
            <a:endParaRPr lang="en-IN" sz="2800" b="1" dirty="0">
              <a:solidFill>
                <a:srgbClr val="FF0000"/>
              </a:solidFill>
              <a:latin typeface="Tahoma" pitchFamily="34" charset="0"/>
              <a:ea typeface="Tahoma" pitchFamily="34" charset="0"/>
              <a:cs typeface="Tahoma" pitchFamily="34" charset="0"/>
            </a:endParaRPr>
          </a:p>
          <a:p>
            <a:pPr marL="0" indent="0">
              <a:buNone/>
            </a:pPr>
            <a:r>
              <a:rPr lang="en-IN" sz="2800" b="1" dirty="0">
                <a:solidFill>
                  <a:srgbClr val="FF0000"/>
                </a:solidFill>
                <a:latin typeface="Tahoma" pitchFamily="34" charset="0"/>
                <a:ea typeface="Tahoma" pitchFamily="34" charset="0"/>
                <a:cs typeface="Tahoma" pitchFamily="34" charset="0"/>
              </a:rPr>
              <a:t>Data Bus buffer :</a:t>
            </a:r>
          </a:p>
          <a:p>
            <a:pPr algn="just"/>
            <a:r>
              <a:rPr lang="en-US" sz="2800" dirty="0">
                <a:latin typeface="Tahoma" pitchFamily="34" charset="0"/>
                <a:ea typeface="Tahoma" pitchFamily="34" charset="0"/>
                <a:cs typeface="Tahoma" pitchFamily="34" charset="0"/>
              </a:rPr>
              <a:t>8 bit, 3-state bidirectional used to interface the internal data bus of 8255 to the external system data bus. </a:t>
            </a:r>
          </a:p>
          <a:p>
            <a:pPr algn="just"/>
            <a:r>
              <a:rPr lang="en-US" sz="2800" dirty="0">
                <a:latin typeface="Tahoma" pitchFamily="34" charset="0"/>
                <a:ea typeface="Tahoma" pitchFamily="34" charset="0"/>
                <a:cs typeface="Tahoma" pitchFamily="34" charset="0"/>
              </a:rPr>
              <a:t>Output data from the MPU to the ports or control register and the input data to the MPU from the ports or status register are all pushed  through the buffer.</a:t>
            </a:r>
          </a:p>
          <a:p>
            <a:pPr algn="just"/>
            <a:r>
              <a:rPr lang="en-US" sz="2800" dirty="0">
                <a:latin typeface="Tahoma" pitchFamily="34" charset="0"/>
                <a:ea typeface="Tahoma" pitchFamily="34" charset="0"/>
                <a:cs typeface="Tahoma" pitchFamily="34" charset="0"/>
              </a:rPr>
              <a:t>It is controlled by the read/write control logic.</a:t>
            </a:r>
          </a:p>
          <a:p>
            <a:pPr marL="0" indent="0" algn="just">
              <a:buNone/>
            </a:pPr>
            <a:endParaRPr lang="en-US" sz="2800" dirty="0">
              <a:latin typeface="Tahoma" pitchFamily="34" charset="0"/>
              <a:ea typeface="Tahoma" pitchFamily="34" charset="0"/>
              <a:cs typeface="Tahoma" pitchFamily="34" charset="0"/>
            </a:endParaRPr>
          </a:p>
          <a:p>
            <a:pPr marL="0" indent="0" algn="just">
              <a:buNone/>
            </a:pPr>
            <a:r>
              <a:rPr lang="en-US" sz="2800" b="1" dirty="0">
                <a:solidFill>
                  <a:srgbClr val="FF0000"/>
                </a:solidFill>
                <a:latin typeface="Tahoma" pitchFamily="34" charset="0"/>
                <a:ea typeface="Tahoma" pitchFamily="34" charset="0"/>
                <a:cs typeface="Tahoma" pitchFamily="34" charset="0"/>
              </a:rPr>
              <a:t>Control Logic</a:t>
            </a:r>
          </a:p>
          <a:p>
            <a:pPr algn="just"/>
            <a:r>
              <a:rPr lang="en-US" sz="2800" dirty="0">
                <a:latin typeface="Tahoma" pitchFamily="34" charset="0"/>
                <a:ea typeface="Tahoma" pitchFamily="34" charset="0"/>
                <a:cs typeface="Tahoma" pitchFamily="34" charset="0"/>
              </a:rPr>
              <a:t>Manage all internal and external transfer of data and control words.</a:t>
            </a:r>
          </a:p>
          <a:p>
            <a:pPr algn="just"/>
            <a:r>
              <a:rPr lang="en-US" sz="2800" dirty="0">
                <a:latin typeface="Tahoma" pitchFamily="34" charset="0"/>
                <a:ea typeface="Tahoma" pitchFamily="34" charset="0"/>
                <a:cs typeface="Tahoma" pitchFamily="34" charset="0"/>
              </a:rPr>
              <a:t>RD’, WR’, A1, A0 and RESET are inputs provided by MPU</a:t>
            </a:r>
          </a:p>
          <a:p>
            <a:pPr algn="just"/>
            <a:r>
              <a:rPr lang="en-US" sz="2800" dirty="0">
                <a:latin typeface="Tahoma" pitchFamily="34" charset="0"/>
                <a:ea typeface="Tahoma" pitchFamily="34" charset="0"/>
                <a:cs typeface="Tahoma" pitchFamily="34" charset="0"/>
              </a:rPr>
              <a:t>It issues commands to the individual group control blocks (Group A Control and Group B Control)</a:t>
            </a:r>
          </a:p>
          <a:p>
            <a:pPr algn="just"/>
            <a:endParaRPr lang="en-IN" sz="2800" dirty="0">
              <a:latin typeface="Tahoma" pitchFamily="34" charset="0"/>
              <a:ea typeface="Tahoma" pitchFamily="34" charset="0"/>
              <a:cs typeface="Tahoma" pitchFamily="34" charset="0"/>
            </a:endParaRPr>
          </a:p>
          <a:p>
            <a:endParaRPr lang="en-IN" sz="28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56180174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Pin diagram -8255    </a:t>
            </a:r>
          </a:p>
        </p:txBody>
      </p:sp>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973" r="56345"/>
          <a:stretch/>
        </p:blipFill>
        <p:spPr bwMode="auto">
          <a:xfrm>
            <a:off x="2376339" y="1340768"/>
            <a:ext cx="3197768" cy="52039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1117" t="3955" r="3067" b="3370"/>
          <a:stretch/>
        </p:blipFill>
        <p:spPr bwMode="auto">
          <a:xfrm>
            <a:off x="6192763" y="1268760"/>
            <a:ext cx="3549901" cy="52039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685825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Modes of Operation     </a:t>
            </a:r>
          </a:p>
        </p:txBody>
      </p:sp>
      <p:sp>
        <p:nvSpPr>
          <p:cNvPr id="5" name="Content Placeholder 2"/>
          <p:cNvSpPr>
            <a:spLocks noGrp="1"/>
          </p:cNvSpPr>
          <p:nvPr>
            <p:ph idx="1"/>
          </p:nvPr>
        </p:nvSpPr>
        <p:spPr>
          <a:xfrm>
            <a:off x="504130" y="1196752"/>
            <a:ext cx="9505057" cy="5040560"/>
          </a:xfrm>
        </p:spPr>
        <p:txBody>
          <a:bodyPr>
            <a:normAutofit/>
          </a:bodyPr>
          <a:lstStyle/>
          <a:p>
            <a:r>
              <a:rPr lang="en-IN" sz="2400" b="1" dirty="0">
                <a:solidFill>
                  <a:srgbClr val="FF0000"/>
                </a:solidFill>
                <a:latin typeface="Tahoma" pitchFamily="34" charset="0"/>
                <a:ea typeface="Tahoma" pitchFamily="34" charset="0"/>
                <a:cs typeface="Tahoma" pitchFamily="34" charset="0"/>
              </a:rPr>
              <a:t>Bit Set-Reset Mode (BSR) – </a:t>
            </a:r>
            <a:r>
              <a:rPr lang="en-IN" sz="2400" dirty="0">
                <a:latin typeface="Tahoma" pitchFamily="34" charset="0"/>
                <a:ea typeface="Tahoma" pitchFamily="34" charset="0"/>
                <a:cs typeface="Tahoma" pitchFamily="34" charset="0"/>
              </a:rPr>
              <a:t>used to set or reset its individual port bits.</a:t>
            </a:r>
          </a:p>
          <a:p>
            <a:pPr marL="0" indent="0">
              <a:buNone/>
            </a:pPr>
            <a:endParaRPr lang="en-IN" sz="2400" b="1" dirty="0">
              <a:solidFill>
                <a:srgbClr val="FF0000"/>
              </a:solidFill>
              <a:latin typeface="Tahoma" pitchFamily="34" charset="0"/>
              <a:ea typeface="Tahoma" pitchFamily="34" charset="0"/>
              <a:cs typeface="Tahoma" pitchFamily="34" charset="0"/>
            </a:endParaRPr>
          </a:p>
          <a:p>
            <a:r>
              <a:rPr lang="en-IN" sz="2400" b="1" dirty="0">
                <a:solidFill>
                  <a:srgbClr val="FF0000"/>
                </a:solidFill>
                <a:latin typeface="Tahoma" pitchFamily="34" charset="0"/>
                <a:ea typeface="Tahoma" pitchFamily="34" charset="0"/>
                <a:cs typeface="Tahoma" pitchFamily="34" charset="0"/>
              </a:rPr>
              <a:t>I/O mode – </a:t>
            </a:r>
            <a:r>
              <a:rPr lang="en-IN" sz="2400" dirty="0">
                <a:latin typeface="Tahoma" pitchFamily="34" charset="0"/>
                <a:ea typeface="Tahoma" pitchFamily="34" charset="0"/>
                <a:cs typeface="Tahoma" pitchFamily="34" charset="0"/>
              </a:rPr>
              <a:t>8255 ports works as programmable I/O ports</a:t>
            </a:r>
          </a:p>
          <a:p>
            <a:pPr>
              <a:buFont typeface="Wingdings" pitchFamily="2" charset="2"/>
              <a:buChar char="q"/>
            </a:pPr>
            <a:r>
              <a:rPr lang="en-IN" sz="2400" dirty="0">
                <a:latin typeface="Tahoma" pitchFamily="34" charset="0"/>
                <a:ea typeface="Tahoma" pitchFamily="34" charset="0"/>
                <a:cs typeface="Tahoma" pitchFamily="34" charset="0"/>
              </a:rPr>
              <a:t>Mode 0: Simple I/O mode</a:t>
            </a:r>
          </a:p>
          <a:p>
            <a:pPr>
              <a:buFont typeface="Wingdings" pitchFamily="2" charset="2"/>
              <a:buChar char="q"/>
            </a:pPr>
            <a:r>
              <a:rPr lang="en-IN" sz="2400" dirty="0">
                <a:latin typeface="Tahoma" pitchFamily="34" charset="0"/>
                <a:ea typeface="Tahoma" pitchFamily="34" charset="0"/>
                <a:cs typeface="Tahoma" pitchFamily="34" charset="0"/>
              </a:rPr>
              <a:t>Mode 1 : I/O with Handshaking mode</a:t>
            </a:r>
          </a:p>
          <a:p>
            <a:pPr>
              <a:buFont typeface="Wingdings" pitchFamily="2" charset="2"/>
              <a:buChar char="q"/>
            </a:pPr>
            <a:r>
              <a:rPr lang="en-IN" sz="2400" dirty="0">
                <a:latin typeface="Tahoma" pitchFamily="34" charset="0"/>
                <a:ea typeface="Tahoma" pitchFamily="34" charset="0"/>
                <a:cs typeface="Tahoma" pitchFamily="34" charset="0"/>
              </a:rPr>
              <a:t> Mode 2: Bidirectional data transfer mode</a:t>
            </a: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4740569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BSR Mode      </a:t>
            </a:r>
          </a:p>
        </p:txBody>
      </p:sp>
      <p:sp>
        <p:nvSpPr>
          <p:cNvPr id="5" name="Content Placeholder 2"/>
          <p:cNvSpPr>
            <a:spLocks noGrp="1"/>
          </p:cNvSpPr>
          <p:nvPr>
            <p:ph idx="1"/>
          </p:nvPr>
        </p:nvSpPr>
        <p:spPr>
          <a:xfrm>
            <a:off x="504130" y="1196752"/>
            <a:ext cx="5184577" cy="5040560"/>
          </a:xfrm>
        </p:spPr>
        <p:txBody>
          <a:bodyPr>
            <a:normAutofit fontScale="85000" lnSpcReduction="10000"/>
          </a:bodyPr>
          <a:lstStyle/>
          <a:p>
            <a:pPr algn="just"/>
            <a:r>
              <a:rPr lang="en-US" sz="2400" dirty="0">
                <a:latin typeface="Tahoma" pitchFamily="34" charset="0"/>
                <a:ea typeface="Tahoma" pitchFamily="34" charset="0"/>
                <a:cs typeface="Tahoma" pitchFamily="34" charset="0"/>
              </a:rPr>
              <a:t>To know in which mode the interface is working we need to know the value of Control word. </a:t>
            </a:r>
          </a:p>
          <a:p>
            <a:pPr algn="just"/>
            <a:r>
              <a:rPr lang="en-US" sz="2400" dirty="0">
                <a:latin typeface="Tahoma" pitchFamily="34" charset="0"/>
                <a:ea typeface="Tahoma" pitchFamily="34" charset="0"/>
                <a:cs typeface="Tahoma" pitchFamily="34" charset="0"/>
              </a:rPr>
              <a:t>Control word is a part of control register in 8255 which specify an I/O function for each port. </a:t>
            </a:r>
          </a:p>
          <a:p>
            <a:pPr algn="just"/>
            <a:r>
              <a:rPr lang="en-US" sz="2400" dirty="0">
                <a:latin typeface="Tahoma" pitchFamily="34" charset="0"/>
                <a:ea typeface="Tahoma" pitchFamily="34" charset="0"/>
                <a:cs typeface="Tahoma" pitchFamily="34" charset="0"/>
              </a:rPr>
              <a:t>This mode is used to set or reset the bits of the Port-C only.</a:t>
            </a:r>
          </a:p>
          <a:p>
            <a:pPr algn="just"/>
            <a:r>
              <a:rPr lang="en-US" sz="2400" dirty="0">
                <a:latin typeface="Tahoma" pitchFamily="34" charset="0"/>
                <a:ea typeface="Tahoma" pitchFamily="34" charset="0"/>
                <a:cs typeface="Tahoma" pitchFamily="34" charset="0"/>
              </a:rPr>
              <a:t> For BSR mode always D7 will be 0.</a:t>
            </a:r>
          </a:p>
          <a:p>
            <a:pPr algn="just"/>
            <a:r>
              <a:rPr lang="en-US" sz="2400" dirty="0">
                <a:latin typeface="Tahoma" pitchFamily="34" charset="0"/>
                <a:ea typeface="Tahoma" pitchFamily="34" charset="0"/>
                <a:cs typeface="Tahoma" pitchFamily="34" charset="0"/>
              </a:rPr>
              <a:t>The (D3, D2, D1) will be 000 to 111.</a:t>
            </a:r>
          </a:p>
          <a:p>
            <a:pPr algn="just"/>
            <a:r>
              <a:rPr lang="en-US" sz="2400" dirty="0">
                <a:latin typeface="Tahoma" pitchFamily="34" charset="0"/>
                <a:ea typeface="Tahoma" pitchFamily="34" charset="0"/>
                <a:cs typeface="Tahoma" pitchFamily="34" charset="0"/>
              </a:rPr>
              <a:t> In this mode it affects only one bit of Port C at a time. </a:t>
            </a:r>
          </a:p>
          <a:p>
            <a:pPr algn="just"/>
            <a:r>
              <a:rPr lang="en-US" sz="2400" dirty="0">
                <a:latin typeface="Tahoma" pitchFamily="34" charset="0"/>
                <a:ea typeface="Tahoma" pitchFamily="34" charset="0"/>
                <a:cs typeface="Tahoma" pitchFamily="34" charset="0"/>
              </a:rPr>
              <a:t>When user set the bit, it remains set until user unset it. </a:t>
            </a:r>
          </a:p>
          <a:p>
            <a:pPr algn="just"/>
            <a:r>
              <a:rPr lang="en-US" sz="2400" dirty="0">
                <a:latin typeface="Tahoma" pitchFamily="34" charset="0"/>
                <a:ea typeface="Tahoma" pitchFamily="34" charset="0"/>
                <a:cs typeface="Tahoma" pitchFamily="34" charset="0"/>
              </a:rPr>
              <a:t>The user needs to load the bit pattern in control register to change the bit.</a:t>
            </a: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2787" y="1916832"/>
            <a:ext cx="4104456" cy="371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5123911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I/O Mode     </a:t>
            </a:r>
          </a:p>
        </p:txBody>
      </p:sp>
      <p:sp>
        <p:nvSpPr>
          <p:cNvPr id="5" name="Content Placeholder 2"/>
          <p:cNvSpPr>
            <a:spLocks noGrp="1"/>
          </p:cNvSpPr>
          <p:nvPr>
            <p:ph idx="1"/>
          </p:nvPr>
        </p:nvSpPr>
        <p:spPr>
          <a:xfrm>
            <a:off x="504130" y="1196752"/>
            <a:ext cx="5184577" cy="5040560"/>
          </a:xfrm>
        </p:spPr>
        <p:txBody>
          <a:bodyPr>
            <a:normAutofit fontScale="92500" lnSpcReduction="20000"/>
          </a:bodyPr>
          <a:lstStyle/>
          <a:p>
            <a:pPr marL="0" indent="0">
              <a:buNone/>
            </a:pPr>
            <a:r>
              <a:rPr lang="en-IN" sz="2400" b="1" dirty="0">
                <a:solidFill>
                  <a:srgbClr val="FF0000"/>
                </a:solidFill>
                <a:latin typeface="Tahoma" pitchFamily="34" charset="0"/>
                <a:ea typeface="Tahoma" pitchFamily="34" charset="0"/>
                <a:cs typeface="Tahoma" pitchFamily="34" charset="0"/>
              </a:rPr>
              <a:t>Mode 0 : Basic Input/output</a:t>
            </a:r>
          </a:p>
          <a:p>
            <a:pPr algn="just"/>
            <a:r>
              <a:rPr lang="en-US" sz="2400" dirty="0">
                <a:latin typeface="Tahoma" pitchFamily="34" charset="0"/>
                <a:ea typeface="Tahoma" pitchFamily="34" charset="0"/>
                <a:cs typeface="Tahoma" pitchFamily="34" charset="0"/>
              </a:rPr>
              <a:t>provides simple input and output operations for each of the three ports.</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There are two 8-bitports (A and B) and two 4-bit ports [C (lower)] and [C (upper)].</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Any port can be an input port or an output port.</a:t>
            </a:r>
          </a:p>
          <a:p>
            <a:pPr marL="0" indent="0" algn="just">
              <a:buNone/>
            </a:pPr>
            <a:r>
              <a:rPr lang="en-US" sz="2400" dirty="0">
                <a:latin typeface="Tahoma" pitchFamily="34" charset="0"/>
                <a:ea typeface="Tahoma" pitchFamily="34" charset="0"/>
                <a:cs typeface="Tahoma" pitchFamily="34" charset="0"/>
              </a:rPr>
              <a:t>Features:</a:t>
            </a:r>
          </a:p>
          <a:p>
            <a:pPr algn="just"/>
            <a:r>
              <a:rPr lang="en-US" sz="2400" dirty="0">
                <a:latin typeface="Tahoma" pitchFamily="34" charset="0"/>
                <a:ea typeface="Tahoma" pitchFamily="34" charset="0"/>
                <a:cs typeface="Tahoma" pitchFamily="34" charset="0"/>
              </a:rPr>
              <a:t>Outputs are latched and  Inputs are not latched.</a:t>
            </a:r>
          </a:p>
          <a:p>
            <a:pPr algn="just"/>
            <a:r>
              <a:rPr lang="en-US" sz="2400" dirty="0">
                <a:latin typeface="Tahoma" pitchFamily="34" charset="0"/>
                <a:ea typeface="Tahoma" pitchFamily="34" charset="0"/>
                <a:cs typeface="Tahoma" pitchFamily="34" charset="0"/>
              </a:rPr>
              <a:t>Ports do not have handshake or interrupt capability</a:t>
            </a: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pic>
        <p:nvPicPr>
          <p:cNvPr id="7"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675"/>
          <a:stretch/>
        </p:blipFill>
        <p:spPr bwMode="auto">
          <a:xfrm>
            <a:off x="6063685" y="2276872"/>
            <a:ext cx="4499993"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9627913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1- </a:t>
            </a:r>
            <a:r>
              <a:rPr lang="en-US" sz="3800"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Strobed</a:t>
            </a: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I/O     </a:t>
            </a:r>
          </a:p>
        </p:txBody>
      </p:sp>
      <p:sp>
        <p:nvSpPr>
          <p:cNvPr id="5" name="Content Placeholder 2"/>
          <p:cNvSpPr>
            <a:spLocks noGrp="1"/>
          </p:cNvSpPr>
          <p:nvPr>
            <p:ph idx="1"/>
          </p:nvPr>
        </p:nvSpPr>
        <p:spPr>
          <a:xfrm>
            <a:off x="504130" y="1196752"/>
            <a:ext cx="9433049" cy="5040560"/>
          </a:xfrm>
        </p:spPr>
        <p:txBody>
          <a:bodyPr>
            <a:normAutofit/>
          </a:bodyPr>
          <a:lstStyle/>
          <a:p>
            <a:pPr algn="just"/>
            <a:r>
              <a:rPr lang="en-US" sz="2400" dirty="0">
                <a:latin typeface="Tahoma" pitchFamily="34" charset="0"/>
                <a:ea typeface="Tahoma" pitchFamily="34" charset="0"/>
                <a:cs typeface="Tahoma" pitchFamily="34" charset="0"/>
              </a:rPr>
              <a:t>It provides means for transferring I/O data to or from a specified port in conjunction with strobes or hand-shaking signals. </a:t>
            </a:r>
          </a:p>
          <a:p>
            <a:pPr algn="just"/>
            <a:r>
              <a:rPr lang="en-US" sz="2400" dirty="0">
                <a:latin typeface="Tahoma" pitchFamily="34" charset="0"/>
                <a:ea typeface="Tahoma" pitchFamily="34" charset="0"/>
                <a:cs typeface="Tahoma" pitchFamily="34" charset="0"/>
              </a:rPr>
              <a:t>Port A and port B use the lines on port C for handshaking signals.</a:t>
            </a:r>
          </a:p>
          <a:p>
            <a:pPr marL="0" indent="0" algn="just">
              <a:buNone/>
            </a:pPr>
            <a:r>
              <a:rPr lang="en-US" sz="2400" dirty="0">
                <a:latin typeface="Tahoma" pitchFamily="34" charset="0"/>
                <a:ea typeface="Tahoma" pitchFamily="34" charset="0"/>
                <a:cs typeface="Tahoma" pitchFamily="34" charset="0"/>
              </a:rPr>
              <a:t>Features,</a:t>
            </a:r>
          </a:p>
          <a:p>
            <a:pPr algn="just">
              <a:buFont typeface="Wingdings" pitchFamily="2" charset="2"/>
              <a:buChar char="q"/>
            </a:pPr>
            <a:r>
              <a:rPr lang="en-US" sz="2400" dirty="0">
                <a:latin typeface="Tahoma" pitchFamily="34" charset="0"/>
                <a:ea typeface="Tahoma" pitchFamily="34" charset="0"/>
                <a:cs typeface="Tahoma" pitchFamily="34" charset="0"/>
              </a:rPr>
              <a:t>Two ports A and B function as 8 bit I/O ports.</a:t>
            </a:r>
          </a:p>
          <a:p>
            <a:pPr algn="just">
              <a:buFont typeface="Wingdings" pitchFamily="2" charset="2"/>
              <a:buChar char="q"/>
            </a:pPr>
            <a:r>
              <a:rPr lang="en-US" sz="2400" dirty="0">
                <a:latin typeface="Tahoma" pitchFamily="34" charset="0"/>
                <a:ea typeface="Tahoma" pitchFamily="34" charset="0"/>
                <a:cs typeface="Tahoma" pitchFamily="34" charset="0"/>
              </a:rPr>
              <a:t>Each port uses three lines from port C as handshake signals and remaining signals used for I/O functions</a:t>
            </a:r>
          </a:p>
          <a:p>
            <a:pPr algn="just">
              <a:buFont typeface="Wingdings" pitchFamily="2" charset="2"/>
              <a:buChar char="q"/>
            </a:pPr>
            <a:r>
              <a:rPr lang="en-US" sz="2400" dirty="0">
                <a:latin typeface="Tahoma" pitchFamily="34" charset="0"/>
                <a:ea typeface="Tahoma" pitchFamily="34" charset="0"/>
                <a:cs typeface="Tahoma" pitchFamily="34" charset="0"/>
              </a:rPr>
              <a:t>Input and output data are latched</a:t>
            </a:r>
          </a:p>
          <a:p>
            <a:pPr algn="just">
              <a:buFont typeface="Wingdings" pitchFamily="2" charset="2"/>
              <a:buChar char="q"/>
            </a:pPr>
            <a:r>
              <a:rPr lang="en-US" sz="2400" dirty="0">
                <a:latin typeface="Tahoma" pitchFamily="34" charset="0"/>
                <a:ea typeface="Tahoma" pitchFamily="34" charset="0"/>
                <a:cs typeface="Tahoma" pitchFamily="34" charset="0"/>
              </a:rPr>
              <a:t>Interrupt logic is supported</a:t>
            </a: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9104707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1- 1     </a:t>
            </a:r>
          </a:p>
        </p:txBody>
      </p:sp>
      <p:sp>
        <p:nvSpPr>
          <p:cNvPr id="5" name="Content Placeholder 2"/>
          <p:cNvSpPr>
            <a:spLocks noGrp="1"/>
          </p:cNvSpPr>
          <p:nvPr>
            <p:ph idx="1"/>
          </p:nvPr>
        </p:nvSpPr>
        <p:spPr>
          <a:xfrm>
            <a:off x="504130" y="1196752"/>
            <a:ext cx="9433049" cy="5040560"/>
          </a:xfrm>
        </p:spPr>
        <p:txBody>
          <a:bodyPr>
            <a:normAutofit/>
          </a:bodyPr>
          <a:lstStyle/>
          <a:p>
            <a:pPr algn="just"/>
            <a:r>
              <a:rPr lang="en-US" sz="2400" dirty="0">
                <a:latin typeface="Tahoma" pitchFamily="34" charset="0"/>
                <a:ea typeface="Tahoma" pitchFamily="34" charset="0"/>
                <a:cs typeface="Tahoma" pitchFamily="34" charset="0"/>
              </a:rPr>
              <a:t>When CPU wants to send data to slow peripheral device like printer, it will send handshaking signal to printer to tell whether it is ready or not to transfer the data. </a:t>
            </a:r>
          </a:p>
          <a:p>
            <a:pPr algn="just"/>
            <a:r>
              <a:rPr lang="en-US" sz="2400" dirty="0">
                <a:latin typeface="Tahoma" pitchFamily="34" charset="0"/>
                <a:ea typeface="Tahoma" pitchFamily="34" charset="0"/>
                <a:cs typeface="Tahoma" pitchFamily="34" charset="0"/>
              </a:rPr>
              <a:t>When printer will be ready, it will send one acknowledgement to CPU then there will be transfer of data through data bus.</a:t>
            </a:r>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1022" y="3573016"/>
            <a:ext cx="8568952" cy="3009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530187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2     </a:t>
            </a:r>
          </a:p>
        </p:txBody>
      </p:sp>
      <p:sp>
        <p:nvSpPr>
          <p:cNvPr id="5" name="Content Placeholder 2"/>
          <p:cNvSpPr>
            <a:spLocks noGrp="1"/>
          </p:cNvSpPr>
          <p:nvPr>
            <p:ph idx="1"/>
          </p:nvPr>
        </p:nvSpPr>
        <p:spPr>
          <a:xfrm>
            <a:off x="504130" y="1196752"/>
            <a:ext cx="9433049" cy="5040560"/>
          </a:xfrm>
        </p:spPr>
        <p:txBody>
          <a:bodyPr>
            <a:normAutofit/>
          </a:bodyPr>
          <a:lstStyle/>
          <a:p>
            <a:pPr algn="just"/>
            <a:r>
              <a:rPr lang="en-US" sz="2400" dirty="0">
                <a:latin typeface="Tahoma" pitchFamily="34" charset="0"/>
                <a:ea typeface="Tahoma" pitchFamily="34" charset="0"/>
                <a:cs typeface="Tahoma" pitchFamily="34" charset="0"/>
              </a:rPr>
              <a:t>In this mode only port A works, and port B can work either in mode 0 or mode 1.</a:t>
            </a:r>
          </a:p>
          <a:p>
            <a:pPr algn="just"/>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Port A is used as bi-directional port with simultaneous input and output capability.</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 5 bits port C are used as handshake signals.</a:t>
            </a:r>
          </a:p>
          <a:p>
            <a:pPr marL="0" indent="0" algn="just">
              <a:buNone/>
            </a:pPr>
            <a:r>
              <a:rPr lang="en-US" sz="2400" dirty="0">
                <a:latin typeface="Tahoma" pitchFamily="34" charset="0"/>
                <a:ea typeface="Tahoma" pitchFamily="34" charset="0"/>
                <a:cs typeface="Tahoma" pitchFamily="34" charset="0"/>
              </a:rPr>
              <a:t> </a:t>
            </a:r>
          </a:p>
          <a:p>
            <a:pPr algn="just"/>
            <a:r>
              <a:rPr lang="en-US" sz="2400" dirty="0">
                <a:latin typeface="Tahoma" pitchFamily="34" charset="0"/>
                <a:ea typeface="Tahoma" pitchFamily="34" charset="0"/>
                <a:cs typeface="Tahoma" pitchFamily="34" charset="0"/>
              </a:rPr>
              <a:t>It also has interrupt handling capacity.</a:t>
            </a:r>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96147925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Steps to Communicate with 8255     </a:t>
            </a:r>
          </a:p>
        </p:txBody>
      </p:sp>
      <p:sp>
        <p:nvSpPr>
          <p:cNvPr id="5" name="Content Placeholder 2"/>
          <p:cNvSpPr>
            <a:spLocks noGrp="1"/>
          </p:cNvSpPr>
          <p:nvPr>
            <p:ph idx="1"/>
          </p:nvPr>
        </p:nvSpPr>
        <p:spPr>
          <a:xfrm>
            <a:off x="504130" y="1196752"/>
            <a:ext cx="9433049" cy="5040560"/>
          </a:xfrm>
        </p:spPr>
        <p:txBody>
          <a:bodyPr>
            <a:normAutofit/>
          </a:bodyPr>
          <a:lstStyle/>
          <a:p>
            <a:pPr algn="just"/>
            <a:r>
              <a:rPr lang="en-US" sz="2400" dirty="0">
                <a:latin typeface="Tahoma" pitchFamily="34" charset="0"/>
                <a:ea typeface="Tahoma" pitchFamily="34" charset="0"/>
                <a:cs typeface="Tahoma" pitchFamily="34" charset="0"/>
              </a:rPr>
              <a:t>Determine the addresses of Port A, B, C and Control register according to Chip Select Logic and the Address lines A0 and A1.</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Write a control word in control register.</a:t>
            </a:r>
          </a:p>
          <a:p>
            <a:pPr marL="0" indent="0" algn="just">
              <a:buNone/>
            </a:pP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Write I/O instructions to communicate with peripherals through port A, B, C.</a:t>
            </a:r>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9119471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Steps to Communicate with 8255     </a:t>
            </a:r>
          </a:p>
        </p:txBody>
      </p:sp>
      <p:sp>
        <p:nvSpPr>
          <p:cNvPr id="5" name="Content Placeholder 2"/>
          <p:cNvSpPr>
            <a:spLocks noGrp="1"/>
          </p:cNvSpPr>
          <p:nvPr>
            <p:ph idx="1"/>
          </p:nvPr>
        </p:nvSpPr>
        <p:spPr>
          <a:xfrm>
            <a:off x="504130" y="1196752"/>
            <a:ext cx="9433049" cy="5040560"/>
          </a:xfrm>
        </p:spPr>
        <p:txBody>
          <a:bodyPr>
            <a:normAutofit/>
          </a:bodyPr>
          <a:lstStyle/>
          <a:p>
            <a:endParaRPr lang="en-IN"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760" y="1119401"/>
            <a:ext cx="8686801" cy="1239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333" y="2492896"/>
            <a:ext cx="5868462" cy="15306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312" y="4397271"/>
            <a:ext cx="8521684" cy="2244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160315" y="2140715"/>
            <a:ext cx="638316" cy="369332"/>
          </a:xfrm>
          <a:prstGeom prst="rect">
            <a:avLst/>
          </a:prstGeom>
          <a:noFill/>
        </p:spPr>
        <p:txBody>
          <a:bodyPr wrap="none" rtlCol="0">
            <a:spAutoFit/>
          </a:bodyPr>
          <a:lstStyle/>
          <a:p>
            <a:r>
              <a:rPr lang="en-US" dirty="0"/>
              <a:t>CWR</a:t>
            </a:r>
            <a:endParaRPr lang="en-IN" dirty="0"/>
          </a:p>
        </p:txBody>
      </p:sp>
      <p:sp>
        <p:nvSpPr>
          <p:cNvPr id="10" name="TextBox 9"/>
          <p:cNvSpPr txBox="1"/>
          <p:nvPr/>
        </p:nvSpPr>
        <p:spPr>
          <a:xfrm>
            <a:off x="400997" y="4023502"/>
            <a:ext cx="1379288" cy="369332"/>
          </a:xfrm>
          <a:prstGeom prst="rect">
            <a:avLst/>
          </a:prstGeom>
          <a:noFill/>
        </p:spPr>
        <p:txBody>
          <a:bodyPr wrap="none" rtlCol="0">
            <a:spAutoFit/>
          </a:bodyPr>
          <a:lstStyle/>
          <a:p>
            <a:r>
              <a:rPr lang="en-US" dirty="0"/>
              <a:t>Port Address</a:t>
            </a:r>
            <a:endParaRPr lang="en-IN" dirty="0"/>
          </a:p>
        </p:txBody>
      </p:sp>
    </p:spTree>
    <p:extLst>
      <p:ext uri="{BB962C8B-B14F-4D97-AF65-F5344CB8AC3E}">
        <p14:creationId xmlns:p14="http://schemas.microsoft.com/office/powerpoint/2010/main" val="4141056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8628" y="891266"/>
            <a:ext cx="5058571" cy="542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30157" y="4005065"/>
            <a:ext cx="4320540" cy="1892826"/>
          </a:xfrm>
          <a:prstGeom prst="rect">
            <a:avLst/>
          </a:prstGeom>
          <a:solidFill>
            <a:srgbClr val="99FF66"/>
          </a:solidFill>
        </p:spPr>
        <p:txBody>
          <a:bodyPr wrap="square" rtlCol="0">
            <a:spAutoFit/>
          </a:bodyPr>
          <a:lstStyle/>
          <a:p>
            <a:pPr algn="ctr"/>
            <a:r>
              <a:rPr lang="en-US" sz="1300" b="1" dirty="0">
                <a:solidFill>
                  <a:srgbClr val="FF0066"/>
                </a:solidFill>
                <a:latin typeface="Verdana" pitchFamily="34" charset="0"/>
                <a:ea typeface="Verdana" pitchFamily="34" charset="0"/>
                <a:cs typeface="Verdana" pitchFamily="34" charset="0"/>
              </a:rPr>
              <a:t>Execution Unit (EU)</a:t>
            </a:r>
          </a:p>
          <a:p>
            <a:pPr algn="ctr"/>
            <a:endParaRPr lang="en-US" sz="1300" b="1" dirty="0">
              <a:solidFill>
                <a:srgbClr val="FF0066"/>
              </a:solidFill>
              <a:latin typeface="Verdana" pitchFamily="34" charset="0"/>
              <a:ea typeface="Verdana" pitchFamily="34" charset="0"/>
              <a:cs typeface="Verdana" pitchFamily="34" charset="0"/>
            </a:endParaRPr>
          </a:p>
          <a:p>
            <a:pPr algn="just"/>
            <a:r>
              <a:rPr lang="en-US" sz="1300" b="1" dirty="0">
                <a:latin typeface="Verdana" pitchFamily="34" charset="0"/>
                <a:ea typeface="Verdana" pitchFamily="34" charset="0"/>
                <a:cs typeface="Verdana" pitchFamily="34" charset="0"/>
              </a:rPr>
              <a:t>EU contains the register set except SRs and IP. It has a 16-bit ALU. EU tells BIU where to fetch the instructions/data from, decodes instructions and executes instructions that have already been fetched by the BIU.</a:t>
            </a:r>
          </a:p>
          <a:p>
            <a:pPr algn="ctr"/>
            <a:endParaRPr lang="en-US" sz="1300" b="1" dirty="0">
              <a:latin typeface="Verdana" pitchFamily="34" charset="0"/>
              <a:ea typeface="Verdana" pitchFamily="34" charset="0"/>
              <a:cs typeface="Verdana" pitchFamily="34" charset="0"/>
            </a:endParaRPr>
          </a:p>
          <a:p>
            <a:pPr algn="ctr"/>
            <a:r>
              <a:rPr lang="en-US" sz="1300" b="1" dirty="0">
                <a:latin typeface="Verdana" pitchFamily="34" charset="0"/>
                <a:ea typeface="Verdana" pitchFamily="34" charset="0"/>
                <a:cs typeface="Verdana" pitchFamily="34" charset="0"/>
              </a:rPr>
              <a:t>BIU and EU functions separately.</a:t>
            </a:r>
          </a:p>
        </p:txBody>
      </p:sp>
      <p:sp>
        <p:nvSpPr>
          <p:cNvPr id="3" name="TextBox 2"/>
          <p:cNvSpPr txBox="1"/>
          <p:nvPr/>
        </p:nvSpPr>
        <p:spPr>
          <a:xfrm>
            <a:off x="576140" y="1827563"/>
            <a:ext cx="4028576" cy="1292662"/>
          </a:xfrm>
          <a:prstGeom prst="rect">
            <a:avLst/>
          </a:prstGeom>
          <a:solidFill>
            <a:srgbClr val="99FF66"/>
          </a:solidFill>
        </p:spPr>
        <p:txBody>
          <a:bodyPr wrap="square" rtlCol="0">
            <a:spAutoFit/>
          </a:bodyPr>
          <a:lstStyle>
            <a:defPPr>
              <a:defRPr lang="en-US"/>
            </a:defPPr>
            <a:lvl1pPr algn="ctr">
              <a:defRPr sz="1300" b="1">
                <a:solidFill>
                  <a:srgbClr val="FF0066"/>
                </a:solidFill>
                <a:latin typeface="Verdana" pitchFamily="34" charset="0"/>
                <a:ea typeface="Verdana" pitchFamily="34" charset="0"/>
                <a:cs typeface="Verdana" pitchFamily="34" charset="0"/>
              </a:defRPr>
            </a:lvl1pPr>
          </a:lstStyle>
          <a:p>
            <a:r>
              <a:rPr lang="en-IN" dirty="0"/>
              <a:t>BIU</a:t>
            </a:r>
          </a:p>
          <a:p>
            <a:pPr algn="just"/>
            <a:r>
              <a:rPr lang="en-IN" dirty="0">
                <a:solidFill>
                  <a:schemeClr val="tx1"/>
                </a:solidFill>
              </a:rPr>
              <a:t>Contains circuit for </a:t>
            </a:r>
            <a:r>
              <a:rPr lang="en-IN" dirty="0" err="1">
                <a:solidFill>
                  <a:schemeClr val="tx1"/>
                </a:solidFill>
              </a:rPr>
              <a:t>phy</a:t>
            </a:r>
            <a:r>
              <a:rPr lang="en-IN" dirty="0">
                <a:solidFill>
                  <a:schemeClr val="tx1"/>
                </a:solidFill>
              </a:rPr>
              <a:t> add calculation and a </a:t>
            </a:r>
            <a:r>
              <a:rPr lang="en-IN" dirty="0" err="1">
                <a:solidFill>
                  <a:schemeClr val="tx1"/>
                </a:solidFill>
              </a:rPr>
              <a:t>precoding</a:t>
            </a:r>
            <a:r>
              <a:rPr lang="en-IN" dirty="0">
                <a:solidFill>
                  <a:schemeClr val="tx1"/>
                </a:solidFill>
              </a:rPr>
              <a:t> instruction byte queue. It makes the system’s bus signals available for external interfacing of devices</a:t>
            </a:r>
          </a:p>
        </p:txBody>
      </p:sp>
      <p:sp>
        <p:nvSpPr>
          <p:cNvPr id="7" name="Round Same Side Corner Rectangle 6"/>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612332" y="26064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8086 Architecture   </a:t>
            </a:r>
          </a:p>
        </p:txBody>
      </p:sp>
    </p:spTree>
    <p:extLst>
      <p:ext uri="{BB962C8B-B14F-4D97-AF65-F5344CB8AC3E}">
        <p14:creationId xmlns:p14="http://schemas.microsoft.com/office/powerpoint/2010/main" val="111247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51"/>
                                        </p:tgtEl>
                                        <p:attrNameLst>
                                          <p:attrName>style.visibility</p:attrName>
                                        </p:attrNameLst>
                                      </p:cBhvr>
                                      <p:to>
                                        <p:strVal val="visible"/>
                                      </p:to>
                                    </p:set>
                                    <p:anim calcmode="lin" valueType="num">
                                      <p:cBhvr additive="base">
                                        <p:cTn id="7" dur="10" fill="hold"/>
                                        <p:tgtEl>
                                          <p:spTgt spid="2051"/>
                                        </p:tgtEl>
                                        <p:attrNameLst>
                                          <p:attrName>ppt_x</p:attrName>
                                        </p:attrNameLst>
                                      </p:cBhvr>
                                      <p:tavLst>
                                        <p:tav tm="0">
                                          <p:val>
                                            <p:strVal val="#ppt_x"/>
                                          </p:val>
                                        </p:tav>
                                        <p:tav tm="100000">
                                          <p:val>
                                            <p:strVal val="#ppt_x"/>
                                          </p:val>
                                        </p:tav>
                                      </p:tavLst>
                                    </p:anim>
                                    <p:anim calcmode="lin" valueType="num">
                                      <p:cBhvr additive="base">
                                        <p:cTn id="8" dur="10" fill="hold"/>
                                        <p:tgtEl>
                                          <p:spTgt spid="205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Steps to Communicate with 8255     </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8387" y="1059872"/>
            <a:ext cx="5581650" cy="569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39351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ALP     </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1365" y="1177627"/>
            <a:ext cx="8267700" cy="541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8411329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dirty="0">
                <a:latin typeface="Tahoma" pitchFamily="34" charset="0"/>
                <a:ea typeface="Tahoma" pitchFamily="34" charset="0"/>
                <a:cs typeface="Tahoma" pitchFamily="34" charset="0"/>
              </a:rPr>
              <a:t>Timer is a specialized type of device that is used to measure timing intervals.</a:t>
            </a:r>
          </a:p>
          <a:p>
            <a:pPr algn="just"/>
            <a:r>
              <a:rPr lang="en-US" sz="2400" dirty="0">
                <a:latin typeface="Tahoma" pitchFamily="34" charset="0"/>
                <a:ea typeface="Tahoma" pitchFamily="34" charset="0"/>
                <a:cs typeface="Tahoma" pitchFamily="34" charset="0"/>
              </a:rPr>
              <a:t>Timers can be categorized into two main types:</a:t>
            </a:r>
          </a:p>
          <a:p>
            <a:pPr lvl="1" algn="just"/>
            <a:r>
              <a:rPr lang="en-US" sz="2400" dirty="0">
                <a:latin typeface="Tahoma" pitchFamily="34" charset="0"/>
                <a:ea typeface="Tahoma" pitchFamily="34" charset="0"/>
                <a:cs typeface="Tahoma" pitchFamily="34" charset="0"/>
              </a:rPr>
              <a:t>A timer which counts upwards from zero for measuring elapsed time is often called a </a:t>
            </a:r>
            <a:r>
              <a:rPr lang="en-US" sz="2400" i="1" dirty="0">
                <a:latin typeface="Tahoma" pitchFamily="34" charset="0"/>
                <a:ea typeface="Tahoma" pitchFamily="34" charset="0"/>
                <a:cs typeface="Tahoma" pitchFamily="34" charset="0"/>
              </a:rPr>
              <a:t>stopwatch</a:t>
            </a:r>
            <a:endParaRPr lang="en-US" sz="2400" dirty="0">
              <a:latin typeface="Tahoma" pitchFamily="34" charset="0"/>
              <a:ea typeface="Tahoma" pitchFamily="34" charset="0"/>
              <a:cs typeface="Tahoma" pitchFamily="34" charset="0"/>
            </a:endParaRPr>
          </a:p>
          <a:p>
            <a:pPr lvl="1" algn="just"/>
            <a:r>
              <a:rPr lang="en-US" sz="2400" dirty="0">
                <a:latin typeface="Tahoma" pitchFamily="34" charset="0"/>
                <a:ea typeface="Tahoma" pitchFamily="34" charset="0"/>
                <a:cs typeface="Tahoma" pitchFamily="34" charset="0"/>
              </a:rPr>
              <a:t>a device which counts down from a specified time interval is more usually called a timer.</a:t>
            </a:r>
          </a:p>
          <a:p>
            <a:pPr algn="just"/>
            <a:r>
              <a:rPr lang="en-US" sz="2400" dirty="0">
                <a:latin typeface="Tahoma" pitchFamily="34" charset="0"/>
                <a:ea typeface="Tahoma" pitchFamily="34" charset="0"/>
                <a:cs typeface="Tahoma" pitchFamily="34" charset="0"/>
              </a:rPr>
              <a:t>Timers may be designed in software or in hardware.</a:t>
            </a:r>
          </a:p>
          <a:p>
            <a:pPr algn="just"/>
            <a:r>
              <a:rPr lang="en-US" sz="2400" dirty="0">
                <a:latin typeface="Tahoma" pitchFamily="34" charset="0"/>
                <a:ea typeface="Tahoma" pitchFamily="34" charset="0"/>
                <a:cs typeface="Tahoma" pitchFamily="34" charset="0"/>
              </a:rPr>
              <a:t>When the microprocessor needs to generate a time delay, the processor can elapse time simply using a delay routine.</a:t>
            </a:r>
          </a:p>
          <a:p>
            <a:pPr algn="just"/>
            <a:endParaRPr lang="en-US"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p:txBody>
      </p:sp>
      <p:sp>
        <p:nvSpPr>
          <p:cNvPr id="5" name="Round Same Side Corner Rectangle 4"/>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What is a Timer?     </a:t>
            </a:r>
          </a:p>
        </p:txBody>
      </p:sp>
    </p:spTree>
    <p:extLst>
      <p:ext uri="{BB962C8B-B14F-4D97-AF65-F5344CB8AC3E}">
        <p14:creationId xmlns:p14="http://schemas.microsoft.com/office/powerpoint/2010/main" val="285509278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dirty="0">
                <a:latin typeface="Tahoma" pitchFamily="34" charset="0"/>
                <a:ea typeface="Tahoma" pitchFamily="34" charset="0"/>
                <a:cs typeface="Tahoma" pitchFamily="34" charset="0"/>
              </a:rPr>
              <a:t>When a specialized IC is used for the generation of delays and waveforms of different frequencies, microprocessor becomes free from these tasks and this minimizes the software overhead of the processor. </a:t>
            </a:r>
          </a:p>
          <a:p>
            <a:pPr algn="just"/>
            <a:r>
              <a:rPr lang="en-US" sz="2400" dirty="0">
                <a:latin typeface="Tahoma" pitchFamily="34" charset="0"/>
                <a:ea typeface="Tahoma" pitchFamily="34" charset="0"/>
                <a:cs typeface="Tahoma" pitchFamily="34" charset="0"/>
              </a:rPr>
              <a:t>Computer systems usually have at least one </a:t>
            </a:r>
            <a:r>
              <a:rPr lang="en-US" sz="2400" b="1" dirty="0">
                <a:solidFill>
                  <a:srgbClr val="FF0000"/>
                </a:solidFill>
                <a:latin typeface="Tahoma" pitchFamily="34" charset="0"/>
                <a:ea typeface="Tahoma" pitchFamily="34" charset="0"/>
                <a:cs typeface="Tahoma" pitchFamily="34" charset="0"/>
              </a:rPr>
              <a:t>hardware timer</a:t>
            </a:r>
            <a:r>
              <a:rPr lang="en-US" sz="2400" dirty="0">
                <a:solidFill>
                  <a:srgbClr val="FF0000"/>
                </a:solidFill>
                <a:latin typeface="Tahoma" pitchFamily="34" charset="0"/>
                <a:ea typeface="Tahoma" pitchFamily="34" charset="0"/>
                <a:cs typeface="Tahoma" pitchFamily="34" charset="0"/>
              </a:rPr>
              <a:t>. </a:t>
            </a:r>
          </a:p>
          <a:p>
            <a:pPr algn="just"/>
            <a:r>
              <a:rPr lang="en-US" sz="2400" dirty="0">
                <a:latin typeface="Tahoma" pitchFamily="34" charset="0"/>
                <a:ea typeface="Tahoma" pitchFamily="34" charset="0"/>
                <a:cs typeface="Tahoma" pitchFamily="34" charset="0"/>
              </a:rPr>
              <a:t>These are typically digital counters that either increment or decrement at a fixed frequency, which is often configurable, and which interrupt the processor on reaching zero.</a:t>
            </a:r>
          </a:p>
          <a:p>
            <a:pPr algn="just"/>
            <a:r>
              <a:rPr lang="en-US" sz="2400" b="1" dirty="0">
                <a:solidFill>
                  <a:srgbClr val="FF0000"/>
                </a:solidFill>
                <a:latin typeface="Tahoma" pitchFamily="34" charset="0"/>
                <a:ea typeface="Tahoma" pitchFamily="34" charset="0"/>
                <a:cs typeface="Tahoma" pitchFamily="34" charset="0"/>
              </a:rPr>
              <a:t>8253</a:t>
            </a:r>
            <a:r>
              <a:rPr lang="en-US" sz="2400" dirty="0">
                <a:solidFill>
                  <a:srgbClr val="FF0000"/>
                </a:solidFill>
                <a:latin typeface="Tahoma" pitchFamily="34" charset="0"/>
                <a:ea typeface="Tahoma" pitchFamily="34" charset="0"/>
                <a:cs typeface="Tahoma" pitchFamily="34" charset="0"/>
              </a:rPr>
              <a:t> </a:t>
            </a:r>
            <a:r>
              <a:rPr lang="en-US" sz="2400" dirty="0">
                <a:latin typeface="Tahoma" pitchFamily="34" charset="0"/>
                <a:ea typeface="Tahoma" pitchFamily="34" charset="0"/>
                <a:cs typeface="Tahoma" pitchFamily="34" charset="0"/>
              </a:rPr>
              <a:t>is one such hardware timer.</a:t>
            </a:r>
          </a:p>
          <a:p>
            <a:pPr algn="just"/>
            <a:endParaRPr lang="en-US" sz="2400" dirty="0">
              <a:latin typeface="Tahoma" pitchFamily="34" charset="0"/>
              <a:ea typeface="Tahoma" pitchFamily="34" charset="0"/>
              <a:cs typeface="Tahoma" pitchFamily="34" charset="0"/>
            </a:endParaRPr>
          </a:p>
          <a:p>
            <a:pPr algn="just"/>
            <a:endParaRPr lang="en-US"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260648"/>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Why dedicated timer IC is required?     </a:t>
            </a:r>
          </a:p>
        </p:txBody>
      </p:sp>
    </p:spTree>
    <p:extLst>
      <p:ext uri="{BB962C8B-B14F-4D97-AF65-F5344CB8AC3E}">
        <p14:creationId xmlns:p14="http://schemas.microsoft.com/office/powerpoint/2010/main" val="287188513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8253 Timer?</a:t>
            </a:r>
          </a:p>
        </p:txBody>
      </p:sp>
      <p:sp>
        <p:nvSpPr>
          <p:cNvPr id="3" name="Content Placeholder 2"/>
          <p:cNvSpPr>
            <a:spLocks noGrp="1"/>
          </p:cNvSpPr>
          <p:nvPr>
            <p:ph idx="1"/>
          </p:nvPr>
        </p:nvSpPr>
        <p:spPr/>
        <p:txBody>
          <a:bodyPr>
            <a:normAutofit/>
          </a:bodyPr>
          <a:lstStyle/>
          <a:p>
            <a:pPr algn="just"/>
            <a:r>
              <a:rPr lang="en-US" sz="2200" dirty="0">
                <a:latin typeface="Tahoma" pitchFamily="34" charset="0"/>
                <a:ea typeface="Tahoma" pitchFamily="34" charset="0"/>
                <a:cs typeface="Tahoma" pitchFamily="34" charset="0"/>
              </a:rPr>
              <a:t>Intel 8253 programmable Timer/ counter is a specially designed chip for Intel microcomputer applications which require timing and counting operations.</a:t>
            </a:r>
          </a:p>
          <a:p>
            <a:pPr algn="just"/>
            <a:r>
              <a:rPr lang="en-US" sz="2200" dirty="0">
                <a:latin typeface="Tahoma" pitchFamily="34" charset="0"/>
                <a:ea typeface="Tahoma" pitchFamily="34" charset="0"/>
                <a:cs typeface="Tahoma" pitchFamily="34" charset="0"/>
              </a:rPr>
              <a:t>Designed for being compatible with INTEL microprocessors like 8085,8086, 80X86..</a:t>
            </a:r>
          </a:p>
          <a:p>
            <a:pPr algn="just"/>
            <a:r>
              <a:rPr lang="en-US" sz="2200" dirty="0">
                <a:latin typeface="Tahoma" pitchFamily="34" charset="0"/>
                <a:ea typeface="Tahoma" pitchFamily="34" charset="0"/>
                <a:cs typeface="Tahoma" pitchFamily="34" charset="0"/>
              </a:rPr>
              <a:t>8254 is an advanced version of 8253.</a:t>
            </a:r>
          </a:p>
          <a:p>
            <a:pPr algn="just"/>
            <a:r>
              <a:rPr lang="en-US" sz="2200" dirty="0">
                <a:latin typeface="Tahoma" pitchFamily="34" charset="0"/>
                <a:ea typeface="Tahoma" pitchFamily="34" charset="0"/>
                <a:cs typeface="Tahoma" pitchFamily="34" charset="0"/>
              </a:rPr>
              <a:t>8253/8254 are programmable using three 16-bit counters.</a:t>
            </a:r>
          </a:p>
          <a:p>
            <a:pPr algn="just"/>
            <a:r>
              <a:rPr lang="en-US" sz="2200" dirty="0">
                <a:latin typeface="Tahoma" pitchFamily="34" charset="0"/>
                <a:ea typeface="Tahoma" pitchFamily="34" charset="0"/>
                <a:cs typeface="Tahoma" pitchFamily="34" charset="0"/>
              </a:rPr>
              <a:t>Each counter has 2 input pins, Clock &amp; Gate, and 1 pin for “OUT” output. </a:t>
            </a:r>
          </a:p>
          <a:p>
            <a:pPr algn="just"/>
            <a:r>
              <a:rPr lang="en-US" sz="2200" dirty="0">
                <a:latin typeface="Tahoma" pitchFamily="34" charset="0"/>
                <a:ea typeface="Tahoma" pitchFamily="34" charset="0"/>
                <a:cs typeface="Tahoma" pitchFamily="34" charset="0"/>
              </a:rPr>
              <a:t>To operate a counter, a 16-bit count is loaded in its register. </a:t>
            </a:r>
          </a:p>
          <a:p>
            <a:pPr algn="just"/>
            <a:r>
              <a:rPr lang="en-US" sz="2200" dirty="0">
                <a:latin typeface="Tahoma" pitchFamily="34" charset="0"/>
                <a:ea typeface="Tahoma" pitchFamily="34" charset="0"/>
                <a:cs typeface="Tahoma" pitchFamily="34" charset="0"/>
              </a:rPr>
              <a:t>On command, it begins to decrement the count until it reaches 0, then it generates a pulse that can be used to interrupt the CPU.</a:t>
            </a: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What is 8253 Timer?     </a:t>
            </a:r>
          </a:p>
        </p:txBody>
      </p:sp>
    </p:spTree>
    <p:extLst>
      <p:ext uri="{BB962C8B-B14F-4D97-AF65-F5344CB8AC3E}">
        <p14:creationId xmlns:p14="http://schemas.microsoft.com/office/powerpoint/2010/main" val="397668882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545" y="1556792"/>
            <a:ext cx="9721215" cy="4525963"/>
          </a:xfrm>
        </p:spPr>
        <p:txBody>
          <a:bodyPr>
            <a:normAutofit/>
          </a:bodyPr>
          <a:lstStyle/>
          <a:p>
            <a:pPr algn="just"/>
            <a:r>
              <a:rPr lang="en-US" sz="2400" dirty="0">
                <a:latin typeface="Tahoma" pitchFamily="34" charset="0"/>
                <a:ea typeface="Tahoma" pitchFamily="34" charset="0"/>
                <a:cs typeface="Tahoma" pitchFamily="34" charset="0"/>
              </a:rPr>
              <a:t>It has three independent 16-bit down counters.</a:t>
            </a:r>
          </a:p>
          <a:p>
            <a:pPr algn="just"/>
            <a:r>
              <a:rPr lang="en-US" sz="2400" dirty="0">
                <a:latin typeface="Tahoma" pitchFamily="34" charset="0"/>
                <a:ea typeface="Tahoma" pitchFamily="34" charset="0"/>
                <a:cs typeface="Tahoma" pitchFamily="34" charset="0"/>
              </a:rPr>
              <a:t>It can handle inputs clocks </a:t>
            </a:r>
            <a:r>
              <a:rPr lang="en-US" sz="2400" dirty="0" err="1">
                <a:latin typeface="Tahoma" pitchFamily="34" charset="0"/>
                <a:ea typeface="Tahoma" pitchFamily="34" charset="0"/>
                <a:cs typeface="Tahoma" pitchFamily="34" charset="0"/>
              </a:rPr>
              <a:t>upto</a:t>
            </a:r>
            <a:r>
              <a:rPr lang="en-US" sz="2400" dirty="0">
                <a:latin typeface="Tahoma" pitchFamily="34" charset="0"/>
                <a:ea typeface="Tahoma" pitchFamily="34" charset="0"/>
                <a:cs typeface="Tahoma" pitchFamily="34" charset="0"/>
              </a:rPr>
              <a:t> 10 </a:t>
            </a:r>
            <a:r>
              <a:rPr lang="en-US" sz="2400" dirty="0" err="1">
                <a:latin typeface="Tahoma" pitchFamily="34" charset="0"/>
                <a:ea typeface="Tahoma" pitchFamily="34" charset="0"/>
                <a:cs typeface="Tahoma" pitchFamily="34" charset="0"/>
              </a:rPr>
              <a:t>MHz.</a:t>
            </a:r>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These three counters can be programmed for either hexadecimal or BCD count.</a:t>
            </a:r>
          </a:p>
          <a:p>
            <a:pPr algn="just"/>
            <a:r>
              <a:rPr lang="en-US" sz="2400" dirty="0">
                <a:latin typeface="Tahoma" pitchFamily="34" charset="0"/>
                <a:ea typeface="Tahoma" pitchFamily="34" charset="0"/>
                <a:cs typeface="Tahoma" pitchFamily="34" charset="0"/>
              </a:rPr>
              <a:t>It is compatible with almost all microprocessors.</a:t>
            </a:r>
          </a:p>
          <a:p>
            <a:pPr algn="just"/>
            <a:r>
              <a:rPr lang="en-US" sz="2400" dirty="0">
                <a:latin typeface="Tahoma" pitchFamily="34" charset="0"/>
                <a:ea typeface="Tahoma" pitchFamily="34" charset="0"/>
                <a:cs typeface="Tahoma" pitchFamily="34" charset="0"/>
              </a:rPr>
              <a:t>8254 has a powerful command called READ BACK command, which allows the user to check the count value, the programmed mode, the current mode, and the current status of the counter.</a:t>
            </a: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Features of 8253/54    </a:t>
            </a:r>
          </a:p>
        </p:txBody>
      </p:sp>
    </p:spTree>
    <p:extLst>
      <p:ext uri="{BB962C8B-B14F-4D97-AF65-F5344CB8AC3E}">
        <p14:creationId xmlns:p14="http://schemas.microsoft.com/office/powerpoint/2010/main" val="331103549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8253 </a:t>
            </a:r>
          </a:p>
        </p:txBody>
      </p:sp>
      <p:sp>
        <p:nvSpPr>
          <p:cNvPr id="3" name="Content Placeholder 2"/>
          <p:cNvSpPr>
            <a:spLocks noGrp="1"/>
          </p:cNvSpPr>
          <p:nvPr>
            <p:ph idx="1"/>
          </p:nvPr>
        </p:nvSpPr>
        <p:spPr/>
        <p:txBody>
          <a:bodyPr>
            <a:normAutofit/>
          </a:bodyPr>
          <a:lstStyle/>
          <a:p>
            <a:pPr algn="just"/>
            <a:r>
              <a:rPr lang="en-US" sz="2400" dirty="0">
                <a:latin typeface="Tahoma" pitchFamily="34" charset="0"/>
                <a:ea typeface="Tahoma" pitchFamily="34" charset="0"/>
                <a:cs typeface="Tahoma" pitchFamily="34" charset="0"/>
              </a:rPr>
              <a:t>The timers are basically 16 - bit down counters that counts at HIGH to LOW transition of the CLK input. </a:t>
            </a:r>
          </a:p>
          <a:p>
            <a:pPr algn="just"/>
            <a:r>
              <a:rPr lang="en-US" sz="2400" dirty="0">
                <a:latin typeface="Tahoma" pitchFamily="34" charset="0"/>
                <a:ea typeface="Tahoma" pitchFamily="34" charset="0"/>
                <a:cs typeface="Tahoma" pitchFamily="34" charset="0"/>
              </a:rPr>
              <a:t>Each timer may be programmed to operate in one of the six modes, independent of the mode of operation of the other two timers. </a:t>
            </a:r>
          </a:p>
          <a:p>
            <a:pPr algn="just"/>
            <a:r>
              <a:rPr lang="en-US" sz="2400" dirty="0">
                <a:latin typeface="Tahoma" pitchFamily="34" charset="0"/>
                <a:ea typeface="Tahoma" pitchFamily="34" charset="0"/>
                <a:cs typeface="Tahoma" pitchFamily="34" charset="0"/>
              </a:rPr>
              <a:t>The timers are software programmable.</a:t>
            </a:r>
          </a:p>
          <a:p>
            <a:pPr algn="just"/>
            <a:r>
              <a:rPr lang="en-US" sz="2400" dirty="0">
                <a:latin typeface="Tahoma" pitchFamily="34" charset="0"/>
                <a:ea typeface="Tahoma" pitchFamily="34" charset="0"/>
                <a:cs typeface="Tahoma" pitchFamily="34" charset="0"/>
              </a:rPr>
              <a:t>Each counter can be programmed separately to divide the input frequency by a number from 1 to 65536 (2</a:t>
            </a:r>
            <a:r>
              <a:rPr lang="en-US" sz="2400" baseline="30000" dirty="0">
                <a:latin typeface="Tahoma" pitchFamily="34" charset="0"/>
                <a:ea typeface="Tahoma" pitchFamily="34" charset="0"/>
                <a:cs typeface="Tahoma" pitchFamily="34" charset="0"/>
              </a:rPr>
              <a:t>16</a:t>
            </a:r>
            <a:r>
              <a:rPr lang="en-US" sz="2400" dirty="0">
                <a:latin typeface="Tahoma" pitchFamily="34" charset="0"/>
                <a:ea typeface="Tahoma" pitchFamily="34" charset="0"/>
                <a:cs typeface="Tahoma" pitchFamily="34" charset="0"/>
              </a:rPr>
              <a:t>) </a:t>
            </a:r>
          </a:p>
          <a:p>
            <a:pPr algn="just"/>
            <a:endParaRPr lang="en-US"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283618"/>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8253    </a:t>
            </a:r>
          </a:p>
        </p:txBody>
      </p:sp>
    </p:spTree>
    <p:extLst>
      <p:ext uri="{BB962C8B-B14F-4D97-AF65-F5344CB8AC3E}">
        <p14:creationId xmlns:p14="http://schemas.microsoft.com/office/powerpoint/2010/main" val="370702272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Block diagram of 8253</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0225" y="1543050"/>
            <a:ext cx="7796496" cy="470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Functional Block Diagram of 8253    </a:t>
            </a:r>
          </a:p>
        </p:txBody>
      </p:sp>
    </p:spTree>
    <p:extLst>
      <p:ext uri="{BB962C8B-B14F-4D97-AF65-F5344CB8AC3E}">
        <p14:creationId xmlns:p14="http://schemas.microsoft.com/office/powerpoint/2010/main" val="369599404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Pin Diagram and Address Decoding</a:t>
            </a:r>
          </a:p>
        </p:txBody>
      </p:sp>
      <p:sp>
        <p:nvSpPr>
          <p:cNvPr id="3" name="Content Placeholder 2"/>
          <p:cNvSpPr>
            <a:spLocks noGrp="1"/>
          </p:cNvSpPr>
          <p:nvPr>
            <p:ph idx="1"/>
          </p:nvPr>
        </p:nvSpPr>
        <p:spPr/>
        <p:txBody>
          <a:bodyPr/>
          <a:lstStyle/>
          <a:p>
            <a:endParaRPr lang="en-US" dirty="0"/>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0309" r="12375"/>
          <a:stretch/>
        </p:blipFill>
        <p:spPr bwMode="auto">
          <a:xfrm>
            <a:off x="562570" y="1600200"/>
            <a:ext cx="5074883" cy="4009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9957" y="1943100"/>
            <a:ext cx="4623829"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Pin diagram &amp; Address Decoding</a:t>
            </a:r>
          </a:p>
        </p:txBody>
      </p:sp>
    </p:spTree>
    <p:extLst>
      <p:ext uri="{BB962C8B-B14F-4D97-AF65-F5344CB8AC3E}">
        <p14:creationId xmlns:p14="http://schemas.microsoft.com/office/powerpoint/2010/main" val="121147660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Tahoma" pitchFamily="34" charset="0"/>
                    <a:ea typeface="Tahoma" pitchFamily="34" charset="0"/>
                    <a:cs typeface="Tahoma" pitchFamily="34" charset="0"/>
                  </a:rPr>
                  <a:t>Data Bus buffer is a tri-state bidirectional buffer that  communicates with CPU whenever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a:rPr>
                          <m:t>𝐶𝑆</m:t>
                        </m:r>
                      </m:e>
                    </m:acc>
                  </m:oMath>
                </a14:m>
                <a:r>
                  <a:rPr lang="en-US" sz="2400" dirty="0">
                    <a:latin typeface="Tahoma" pitchFamily="34" charset="0"/>
                    <a:ea typeface="Tahoma" pitchFamily="34" charset="0"/>
                    <a:cs typeface="Tahoma" pitchFamily="34" charset="0"/>
                  </a:rPr>
                  <a:t> (Chip Select) is low.</a:t>
                </a:r>
              </a:p>
              <a:p>
                <a:r>
                  <a:rPr lang="en-US" sz="2400" dirty="0">
                    <a:latin typeface="Tahoma" pitchFamily="34" charset="0"/>
                    <a:ea typeface="Tahoma" pitchFamily="34" charset="0"/>
                    <a:cs typeface="Tahoma" pitchFamily="34" charset="0"/>
                  </a:rPr>
                  <a:t>Data is transmitted or received by executing the OUT PORT and IN PORT instructions.</a:t>
                </a:r>
              </a:p>
              <a:p>
                <a:r>
                  <a:rPr lang="en-US" sz="2400" dirty="0">
                    <a:latin typeface="Tahoma" pitchFamily="34" charset="0"/>
                    <a:ea typeface="Tahoma" pitchFamily="34" charset="0"/>
                    <a:cs typeface="Tahoma" pitchFamily="34" charset="0"/>
                  </a:rPr>
                  <a:t>The functions of Data bus buffer are </a:t>
                </a:r>
              </a:p>
              <a:p>
                <a:pPr marL="0" indent="0">
                  <a:buNone/>
                </a:pPr>
                <a:r>
                  <a:rPr lang="en-US" sz="2400" dirty="0">
                    <a:latin typeface="Tahoma" pitchFamily="34" charset="0"/>
                    <a:ea typeface="Tahoma" pitchFamily="34" charset="0"/>
                    <a:cs typeface="Tahoma" pitchFamily="34" charset="0"/>
                  </a:rPr>
                  <a:t>	1. Programming the counters through the control words</a:t>
                </a:r>
              </a:p>
              <a:p>
                <a:pPr marL="0" indent="0">
                  <a:buNone/>
                </a:pPr>
                <a:r>
                  <a:rPr lang="en-US" sz="2400" dirty="0">
                    <a:latin typeface="Tahoma" pitchFamily="34" charset="0"/>
                    <a:ea typeface="Tahoma" pitchFamily="34" charset="0"/>
                    <a:cs typeface="Tahoma" pitchFamily="34" charset="0"/>
                  </a:rPr>
                  <a:t>	2. Writing count to the counters</a:t>
                </a:r>
              </a:p>
              <a:p>
                <a:pPr marL="0" indent="0">
                  <a:buNone/>
                </a:pPr>
                <a:r>
                  <a:rPr lang="en-US" sz="2400" dirty="0">
                    <a:latin typeface="Tahoma" pitchFamily="34" charset="0"/>
                    <a:ea typeface="Tahoma" pitchFamily="34" charset="0"/>
                    <a:cs typeface="Tahoma" pitchFamily="34" charset="0"/>
                  </a:rPr>
                  <a:t>	3. Reading the count value from timers.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l="-878" t="-1078" r="-1631"/>
                </a:stretch>
              </a:blipFill>
            </p:spPr>
            <p:txBody>
              <a:bodyPr/>
              <a:lstStyle/>
              <a:p>
                <a:r>
                  <a:rPr lang="en-IN">
                    <a:noFill/>
                  </a:rPr>
                  <a:t> </a:t>
                </a:r>
              </a:p>
            </p:txBody>
          </p:sp>
        </mc:Fallback>
      </mc:AlternateContent>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Data Bus Buffer</a:t>
            </a:r>
          </a:p>
        </p:txBody>
      </p:sp>
    </p:spTree>
    <p:extLst>
      <p:ext uri="{BB962C8B-B14F-4D97-AF65-F5344CB8AC3E}">
        <p14:creationId xmlns:p14="http://schemas.microsoft.com/office/powerpoint/2010/main" val="4104763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03113" y="314096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Execution Unit    </a:t>
            </a:r>
          </a:p>
        </p:txBody>
      </p:sp>
    </p:spTree>
    <p:extLst>
      <p:ext uri="{BB962C8B-B14F-4D97-AF65-F5344CB8AC3E}">
        <p14:creationId xmlns:p14="http://schemas.microsoft.com/office/powerpoint/2010/main" val="392477100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 Register</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algn="just"/>
                <a:r>
                  <a:rPr lang="en-US" sz="2400" dirty="0">
                    <a:latin typeface="Tahoma" pitchFamily="34" charset="0"/>
                    <a:ea typeface="Tahoma" pitchFamily="34" charset="0"/>
                    <a:cs typeface="Tahoma" pitchFamily="34" charset="0"/>
                  </a:rPr>
                  <a:t>The control word register is used to program the timers in different modes and control their operations. </a:t>
                </a:r>
              </a:p>
              <a:p>
                <a:pPr algn="just"/>
                <a:r>
                  <a:rPr lang="en-US" sz="2400" dirty="0">
                    <a:latin typeface="Tahoma" pitchFamily="34" charset="0"/>
                    <a:ea typeface="Tahoma" pitchFamily="34" charset="0"/>
                    <a:cs typeface="Tahoma" pitchFamily="34" charset="0"/>
                  </a:rPr>
                  <a:t>It is selected when A0 and A1 pins are 1,1. If </a:t>
                </a:r>
                <a14:m>
                  <m:oMath xmlns:m="http://schemas.openxmlformats.org/officeDocument/2006/math">
                    <m:acc>
                      <m:accPr>
                        <m:chr m:val="̅"/>
                        <m:ctrlPr>
                          <a:rPr lang="en-US" sz="2400" i="1" smtClean="0">
                            <a:latin typeface="Cambria Math" panose="02040503050406030204" pitchFamily="18" charset="0"/>
                          </a:rPr>
                        </m:ctrlPr>
                      </m:accPr>
                      <m:e>
                        <m:r>
                          <a:rPr lang="en-US" sz="2400" b="0" i="1" smtClean="0">
                            <a:latin typeface="Cambria Math"/>
                          </a:rPr>
                          <m:t>𝐶𝑆</m:t>
                        </m:r>
                      </m:e>
                    </m:acc>
                    <m:r>
                      <a:rPr lang="en-US" sz="2400" b="0" i="1" smtClean="0">
                        <a:latin typeface="Cambria Math"/>
                      </a:rPr>
                      <m:t> </m:t>
                    </m:r>
                    <m:r>
                      <a:rPr lang="en-US" sz="2400" b="0" i="1" smtClean="0">
                        <a:latin typeface="Cambria Math"/>
                      </a:rPr>
                      <m:t>𝑎𝑛𝑑</m:t>
                    </m:r>
                    <m:r>
                      <a:rPr lang="en-US" sz="2400" b="0" i="1" smtClean="0">
                        <a:latin typeface="Cambria Math"/>
                      </a:rPr>
                      <m:t> </m:t>
                    </m:r>
                    <m:acc>
                      <m:accPr>
                        <m:chr m:val="̅"/>
                        <m:ctrlPr>
                          <a:rPr lang="en-US" sz="2400" b="0" i="1" smtClean="0">
                            <a:latin typeface="Cambria Math" panose="02040503050406030204" pitchFamily="18" charset="0"/>
                          </a:rPr>
                        </m:ctrlPr>
                      </m:accPr>
                      <m:e>
                        <m:r>
                          <a:rPr lang="en-US" sz="2400" b="0" i="1" smtClean="0">
                            <a:latin typeface="Cambria Math"/>
                          </a:rPr>
                          <m:t>𝑊𝑅</m:t>
                        </m:r>
                      </m:e>
                    </m:acc>
                  </m:oMath>
                </a14:m>
                <a:r>
                  <a:rPr lang="en-US" sz="2400" dirty="0">
                    <a:latin typeface="Tahoma" pitchFamily="34" charset="0"/>
                    <a:ea typeface="Tahoma" pitchFamily="34" charset="0"/>
                    <a:cs typeface="Tahoma" pitchFamily="34" charset="0"/>
                  </a:rPr>
                  <a:t> are low, it accepts information from the data bus buffer and stores it in control word register. </a:t>
                </a:r>
              </a:p>
              <a:p>
                <a:pPr algn="just"/>
                <a:r>
                  <a:rPr lang="en-US" sz="2400" dirty="0">
                    <a:latin typeface="Tahoma" pitchFamily="34" charset="0"/>
                    <a:ea typeface="Tahoma" pitchFamily="34" charset="0"/>
                    <a:cs typeface="Tahoma" pitchFamily="34" charset="0"/>
                  </a:rPr>
                  <a:t>The word stored in CR controls the operation mode of each counter, selection of hexadecimal or BCD counting and  loading of each count register. </a:t>
                </a:r>
              </a:p>
              <a:p>
                <a:pPr algn="just"/>
                <a:r>
                  <a:rPr lang="en-US" sz="2400" dirty="0">
                    <a:latin typeface="Tahoma" pitchFamily="34" charset="0"/>
                    <a:ea typeface="Tahoma" pitchFamily="34" charset="0"/>
                    <a:cs typeface="Tahoma" pitchFamily="34" charset="0"/>
                  </a:rPr>
                  <a:t>This register can be written into only no read operation of this content is available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878" t="-1078" r="-1004"/>
                </a:stretch>
              </a:blipFill>
            </p:spPr>
            <p:txBody>
              <a:bodyPr/>
              <a:lstStyle/>
              <a:p>
                <a:r>
                  <a:rPr lang="en-IN">
                    <a:noFill/>
                  </a:rPr>
                  <a:t> </a:t>
                </a:r>
              </a:p>
            </p:txBody>
          </p:sp>
        </mc:Fallback>
      </mc:AlternateContent>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Control Register </a:t>
            </a:r>
          </a:p>
        </p:txBody>
      </p:sp>
    </p:spTree>
    <p:extLst>
      <p:ext uri="{BB962C8B-B14F-4D97-AF65-F5344CB8AC3E}">
        <p14:creationId xmlns:p14="http://schemas.microsoft.com/office/powerpoint/2010/main" val="40149938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Counters</a:t>
            </a:r>
          </a:p>
        </p:txBody>
      </p:sp>
      <p:sp>
        <p:nvSpPr>
          <p:cNvPr id="3" name="Content Placeholder 2"/>
          <p:cNvSpPr>
            <a:spLocks noGrp="1"/>
          </p:cNvSpPr>
          <p:nvPr>
            <p:ph idx="1"/>
          </p:nvPr>
        </p:nvSpPr>
        <p:spPr/>
        <p:txBody>
          <a:bodyPr>
            <a:noAutofit/>
          </a:bodyPr>
          <a:lstStyle/>
          <a:p>
            <a:pPr algn="just"/>
            <a:r>
              <a:rPr lang="en-US" sz="2400" dirty="0">
                <a:latin typeface="Tahoma" pitchFamily="34" charset="0"/>
                <a:ea typeface="Tahoma" pitchFamily="34" charset="0"/>
                <a:cs typeface="Tahoma" pitchFamily="34" charset="0"/>
              </a:rPr>
              <a:t>Each of the timers has three pins associated with it. Clock (CLK) input, gate (GATE) control input and output (OUT).</a:t>
            </a:r>
          </a:p>
          <a:p>
            <a:pPr algn="just"/>
            <a:r>
              <a:rPr lang="en-US" sz="2400" b="1" u="sng" dirty="0">
                <a:solidFill>
                  <a:srgbClr val="C00000"/>
                </a:solidFill>
                <a:latin typeface="Tahoma" pitchFamily="34" charset="0"/>
                <a:ea typeface="Tahoma" pitchFamily="34" charset="0"/>
                <a:cs typeface="Tahoma" pitchFamily="34" charset="0"/>
              </a:rPr>
              <a:t>CLK</a:t>
            </a:r>
            <a:r>
              <a:rPr lang="en-US" sz="2400" dirty="0">
                <a:solidFill>
                  <a:srgbClr val="C00000"/>
                </a:solidFill>
                <a:latin typeface="Tahoma" pitchFamily="34" charset="0"/>
                <a:ea typeface="Tahoma" pitchFamily="34" charset="0"/>
                <a:cs typeface="Tahoma" pitchFamily="34" charset="0"/>
              </a:rPr>
              <a:t> </a:t>
            </a:r>
            <a:r>
              <a:rPr lang="en-US" sz="2400" dirty="0">
                <a:latin typeface="Tahoma" pitchFamily="34" charset="0"/>
                <a:ea typeface="Tahoma" pitchFamily="34" charset="0"/>
                <a:cs typeface="Tahoma" pitchFamily="34" charset="0"/>
              </a:rPr>
              <a:t>- This clock input causes the timer to decrement. Counters operate at HIGH to LOW transition (the negative edge) of this clock input.</a:t>
            </a:r>
          </a:p>
          <a:p>
            <a:pPr algn="just"/>
            <a:r>
              <a:rPr lang="en-US" sz="2400" b="1" u="sng" dirty="0">
                <a:solidFill>
                  <a:srgbClr val="C00000"/>
                </a:solidFill>
                <a:latin typeface="Tahoma" pitchFamily="34" charset="0"/>
                <a:ea typeface="Tahoma" pitchFamily="34" charset="0"/>
                <a:cs typeface="Tahoma" pitchFamily="34" charset="0"/>
              </a:rPr>
              <a:t>GATE -</a:t>
            </a:r>
            <a:r>
              <a:rPr lang="en-US" sz="2400" b="1" dirty="0">
                <a:latin typeface="Tahoma" pitchFamily="34" charset="0"/>
                <a:ea typeface="Tahoma" pitchFamily="34" charset="0"/>
                <a:cs typeface="Tahoma" pitchFamily="34" charset="0"/>
              </a:rPr>
              <a:t> </a:t>
            </a:r>
            <a:r>
              <a:rPr lang="en-US" sz="2400" dirty="0">
                <a:latin typeface="Tahoma" pitchFamily="34" charset="0"/>
                <a:ea typeface="Tahoma" pitchFamily="34" charset="0"/>
                <a:cs typeface="Tahoma" pitchFamily="34" charset="0"/>
              </a:rPr>
              <a:t>The gate input pin is used to initiate or enable counting.  The exact effect of the gate signal depends on which of the six modes of operation is chosen.</a:t>
            </a:r>
          </a:p>
          <a:p>
            <a:pPr algn="just"/>
            <a:r>
              <a:rPr lang="en-US" sz="2400" b="1" u="sng" dirty="0">
                <a:solidFill>
                  <a:srgbClr val="C00000"/>
                </a:solidFill>
                <a:latin typeface="Tahoma" pitchFamily="34" charset="0"/>
                <a:ea typeface="Tahoma" pitchFamily="34" charset="0"/>
                <a:cs typeface="Tahoma" pitchFamily="34" charset="0"/>
              </a:rPr>
              <a:t>OUTPUT- </a:t>
            </a:r>
            <a:r>
              <a:rPr lang="en-US" sz="2400" b="1" dirty="0">
                <a:latin typeface="Tahoma" pitchFamily="34" charset="0"/>
                <a:ea typeface="Tahoma" pitchFamily="34" charset="0"/>
                <a:cs typeface="Tahoma" pitchFamily="34" charset="0"/>
              </a:rPr>
              <a:t> </a:t>
            </a:r>
            <a:r>
              <a:rPr lang="en-US" sz="2400" dirty="0">
                <a:latin typeface="Tahoma" pitchFamily="34" charset="0"/>
                <a:ea typeface="Tahoma" pitchFamily="34" charset="0"/>
                <a:cs typeface="Tahoma" pitchFamily="34" charset="0"/>
              </a:rPr>
              <a:t>The output pin provides an output from the timer. Its actual use depends on the mode of operation of the timer. The counter can be read “</a:t>
            </a:r>
            <a:r>
              <a:rPr lang="en-US" sz="2400" b="1" dirty="0">
                <a:latin typeface="Tahoma" pitchFamily="34" charset="0"/>
                <a:ea typeface="Tahoma" pitchFamily="34" charset="0"/>
                <a:cs typeface="Tahoma" pitchFamily="34" charset="0"/>
              </a:rPr>
              <a:t>on the fly</a:t>
            </a:r>
            <a:r>
              <a:rPr lang="en-US" sz="2400" dirty="0">
                <a:latin typeface="Tahoma" pitchFamily="34" charset="0"/>
                <a:ea typeface="Tahoma" pitchFamily="34" charset="0"/>
                <a:cs typeface="Tahoma" pitchFamily="34" charset="0"/>
              </a:rPr>
              <a:t>” without inhibiting gate pulse or clock input.</a:t>
            </a: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Counters  </a:t>
            </a:r>
          </a:p>
        </p:txBody>
      </p:sp>
    </p:spTree>
    <p:extLst>
      <p:ext uri="{BB962C8B-B14F-4D97-AF65-F5344CB8AC3E}">
        <p14:creationId xmlns:p14="http://schemas.microsoft.com/office/powerpoint/2010/main" val="301320391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for Various Control Inputs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1725" y="1990724"/>
            <a:ext cx="8309502" cy="38766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3007"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54868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Operations of Various Control Input  </a:t>
            </a:r>
          </a:p>
        </p:txBody>
      </p:sp>
    </p:spTree>
    <p:extLst>
      <p:ext uri="{BB962C8B-B14F-4D97-AF65-F5344CB8AC3E}">
        <p14:creationId xmlns:p14="http://schemas.microsoft.com/office/powerpoint/2010/main" val="126543262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7565" y="148161"/>
            <a:ext cx="9721215" cy="714375"/>
          </a:xfrm>
        </p:spPr>
        <p:txBody>
          <a:bodyPr>
            <a:normAutofit fontScale="90000"/>
          </a:bodyPr>
          <a:lstStyle/>
          <a:p>
            <a:r>
              <a:rPr lang="en-US" dirty="0"/>
              <a:t>Control Word Format</a:t>
            </a:r>
          </a:p>
        </p:txBody>
      </p:sp>
      <p:pic>
        <p:nvPicPr>
          <p:cNvPr id="4" name="Picture 3"/>
          <p:cNvPicPr>
            <a:picLocks noChangeAspect="1"/>
          </p:cNvPicPr>
          <p:nvPr/>
        </p:nvPicPr>
        <p:blipFill>
          <a:blip r:embed="rId2"/>
          <a:stretch>
            <a:fillRect/>
          </a:stretch>
        </p:blipFill>
        <p:spPr>
          <a:xfrm>
            <a:off x="458011" y="2348880"/>
            <a:ext cx="3555340" cy="1879187"/>
          </a:xfrm>
          <a:prstGeom prst="rect">
            <a:avLst/>
          </a:prstGeom>
        </p:spPr>
      </p:pic>
      <p:pic>
        <p:nvPicPr>
          <p:cNvPr id="5" name="Picture 4"/>
          <p:cNvPicPr>
            <a:picLocks noChangeAspect="1"/>
          </p:cNvPicPr>
          <p:nvPr/>
        </p:nvPicPr>
        <p:blipFill rotWithShape="1">
          <a:blip r:embed="rId3"/>
          <a:srcRect l="3506" r="1372"/>
          <a:stretch/>
        </p:blipFill>
        <p:spPr>
          <a:xfrm>
            <a:off x="1605686" y="908720"/>
            <a:ext cx="7510936" cy="1335242"/>
          </a:xfrm>
          <a:prstGeom prst="rect">
            <a:avLst/>
          </a:prstGeom>
        </p:spPr>
      </p:pic>
      <p:pic>
        <p:nvPicPr>
          <p:cNvPr id="6" name="Picture 5"/>
          <p:cNvPicPr>
            <a:picLocks noChangeAspect="1"/>
          </p:cNvPicPr>
          <p:nvPr/>
        </p:nvPicPr>
        <p:blipFill>
          <a:blip r:embed="rId4"/>
          <a:stretch>
            <a:fillRect/>
          </a:stretch>
        </p:blipFill>
        <p:spPr>
          <a:xfrm>
            <a:off x="4958803" y="2337767"/>
            <a:ext cx="5623473" cy="1955329"/>
          </a:xfrm>
          <a:prstGeom prst="rect">
            <a:avLst/>
          </a:prstGeom>
        </p:spPr>
      </p:pic>
      <p:pic>
        <p:nvPicPr>
          <p:cNvPr id="7" name="Picture 6"/>
          <p:cNvPicPr>
            <a:picLocks noChangeAspect="1"/>
          </p:cNvPicPr>
          <p:nvPr/>
        </p:nvPicPr>
        <p:blipFill>
          <a:blip r:embed="rId5"/>
          <a:stretch>
            <a:fillRect/>
          </a:stretch>
        </p:blipFill>
        <p:spPr>
          <a:xfrm>
            <a:off x="592858" y="4568938"/>
            <a:ext cx="3511526" cy="2100422"/>
          </a:xfrm>
          <a:prstGeom prst="rect">
            <a:avLst/>
          </a:prstGeom>
        </p:spPr>
      </p:pic>
      <p:pic>
        <p:nvPicPr>
          <p:cNvPr id="8" name="Picture 7"/>
          <p:cNvPicPr>
            <a:picLocks noChangeAspect="1"/>
          </p:cNvPicPr>
          <p:nvPr/>
        </p:nvPicPr>
        <p:blipFill>
          <a:blip r:embed="rId6"/>
          <a:stretch>
            <a:fillRect/>
          </a:stretch>
        </p:blipFill>
        <p:spPr>
          <a:xfrm>
            <a:off x="6048746" y="4799922"/>
            <a:ext cx="3951039" cy="1506354"/>
          </a:xfrm>
          <a:prstGeom prst="rect">
            <a:avLst/>
          </a:prstGeom>
        </p:spPr>
      </p:pic>
      <p:sp>
        <p:nvSpPr>
          <p:cNvPr id="9" name="Round Same Side Corner Rectangle 8"/>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639076" y="26064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Control Word </a:t>
            </a:r>
            <a:r>
              <a:rPr lang="en-US" sz="3800"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Formate</a:t>
            </a:r>
            <a:endPar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endParaRPr>
          </a:p>
        </p:txBody>
      </p:sp>
    </p:spTree>
    <p:extLst>
      <p:ext uri="{BB962C8B-B14F-4D97-AF65-F5344CB8AC3E}">
        <p14:creationId xmlns:p14="http://schemas.microsoft.com/office/powerpoint/2010/main" val="61795720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Modes of 8253</a:t>
            </a:r>
          </a:p>
        </p:txBody>
      </p:sp>
      <p:sp>
        <p:nvSpPr>
          <p:cNvPr id="3" name="Content Placeholder 2"/>
          <p:cNvSpPr>
            <a:spLocks noGrp="1"/>
          </p:cNvSpPr>
          <p:nvPr>
            <p:ph idx="1"/>
          </p:nvPr>
        </p:nvSpPr>
        <p:spPr/>
        <p:txBody>
          <a:bodyPr>
            <a:normAutofit/>
          </a:bodyPr>
          <a:lstStyle/>
          <a:p>
            <a:pPr marL="457200" indent="-457200">
              <a:buClrTx/>
              <a:buFont typeface="+mj-lt"/>
              <a:buAutoNum type="arabicPeriod"/>
            </a:pPr>
            <a:r>
              <a:rPr lang="en-IN" sz="2400" dirty="0">
                <a:latin typeface="Tahoma" pitchFamily="34" charset="0"/>
                <a:ea typeface="Tahoma" pitchFamily="34" charset="0"/>
                <a:cs typeface="Tahoma" pitchFamily="34" charset="0"/>
              </a:rPr>
              <a:t>Mode 0 – Interrupt on Terminal Count</a:t>
            </a:r>
          </a:p>
          <a:p>
            <a:pPr marL="457200" indent="-457200">
              <a:buClrTx/>
              <a:buFont typeface="+mj-lt"/>
              <a:buAutoNum type="arabicPeriod"/>
            </a:pPr>
            <a:r>
              <a:rPr lang="en-IN" sz="2400" dirty="0">
                <a:latin typeface="Tahoma" pitchFamily="34" charset="0"/>
                <a:ea typeface="Tahoma" pitchFamily="34" charset="0"/>
                <a:cs typeface="Tahoma" pitchFamily="34" charset="0"/>
              </a:rPr>
              <a:t>Mode 1 – Programmable Mono shot </a:t>
            </a:r>
          </a:p>
          <a:p>
            <a:pPr marL="457200" indent="-457200">
              <a:buClrTx/>
              <a:buFont typeface="+mj-lt"/>
              <a:buAutoNum type="arabicPeriod"/>
            </a:pPr>
            <a:r>
              <a:rPr lang="en-IN" sz="2400" dirty="0">
                <a:latin typeface="Tahoma" pitchFamily="34" charset="0"/>
                <a:ea typeface="Tahoma" pitchFamily="34" charset="0"/>
                <a:cs typeface="Tahoma" pitchFamily="34" charset="0"/>
              </a:rPr>
              <a:t>Mode 2 – Rate Generator </a:t>
            </a:r>
          </a:p>
          <a:p>
            <a:pPr marL="457200" indent="-457200">
              <a:buClrTx/>
              <a:buFont typeface="+mj-lt"/>
              <a:buAutoNum type="arabicPeriod"/>
            </a:pPr>
            <a:r>
              <a:rPr lang="en-IN" sz="2400" dirty="0">
                <a:latin typeface="Tahoma" pitchFamily="34" charset="0"/>
                <a:ea typeface="Tahoma" pitchFamily="34" charset="0"/>
                <a:cs typeface="Tahoma" pitchFamily="34" charset="0"/>
              </a:rPr>
              <a:t>Mode 3 – Square wave Generator </a:t>
            </a:r>
          </a:p>
          <a:p>
            <a:pPr marL="457200" indent="-457200">
              <a:buClrTx/>
              <a:buFont typeface="+mj-lt"/>
              <a:buAutoNum type="arabicPeriod"/>
            </a:pPr>
            <a:r>
              <a:rPr lang="en-IN" sz="2400" dirty="0">
                <a:latin typeface="Tahoma" pitchFamily="34" charset="0"/>
                <a:ea typeface="Tahoma" pitchFamily="34" charset="0"/>
                <a:cs typeface="Tahoma" pitchFamily="34" charset="0"/>
              </a:rPr>
              <a:t>Mode 4 – S/w triggered Strobe </a:t>
            </a:r>
          </a:p>
          <a:p>
            <a:pPr marL="457200" indent="-457200">
              <a:buClrTx/>
              <a:buFont typeface="+mj-lt"/>
              <a:buAutoNum type="arabicPeriod"/>
            </a:pPr>
            <a:r>
              <a:rPr lang="en-IN" sz="2400" dirty="0">
                <a:latin typeface="Tahoma" pitchFamily="34" charset="0"/>
                <a:ea typeface="Tahoma" pitchFamily="34" charset="0"/>
                <a:cs typeface="Tahoma" pitchFamily="34" charset="0"/>
              </a:rPr>
              <a:t>Mode 5 – H/w triggered Strobe</a:t>
            </a: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639076" y="522072"/>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Modes of 8253</a:t>
            </a:r>
          </a:p>
        </p:txBody>
      </p:sp>
    </p:spTree>
    <p:extLst>
      <p:ext uri="{BB962C8B-B14F-4D97-AF65-F5344CB8AC3E}">
        <p14:creationId xmlns:p14="http://schemas.microsoft.com/office/powerpoint/2010/main" val="46187345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546" y="1196752"/>
            <a:ext cx="9721215" cy="4876800"/>
          </a:xfrm>
        </p:spPr>
        <p:txBody>
          <a:bodyPr>
            <a:normAutofit/>
          </a:bodyPr>
          <a:lstStyle/>
          <a:p>
            <a:r>
              <a:rPr lang="en-US" sz="2200" dirty="0">
                <a:latin typeface="Tahoma" pitchFamily="34" charset="0"/>
                <a:ea typeface="Tahoma" pitchFamily="34" charset="0"/>
                <a:cs typeface="Tahoma" pitchFamily="34" charset="0"/>
              </a:rPr>
              <a:t>Output is initially low after the mode is set.</a:t>
            </a:r>
          </a:p>
          <a:p>
            <a:r>
              <a:rPr lang="en-US" sz="2200" dirty="0">
                <a:latin typeface="Tahoma" pitchFamily="34" charset="0"/>
                <a:ea typeface="Tahoma" pitchFamily="34" charset="0"/>
                <a:cs typeface="Tahoma" pitchFamily="34" charset="0"/>
              </a:rPr>
              <a:t>Output remains low even after the count value is loaded in the counter.</a:t>
            </a:r>
          </a:p>
          <a:p>
            <a:r>
              <a:rPr lang="en-US" sz="2200" dirty="0">
                <a:latin typeface="Tahoma" pitchFamily="34" charset="0"/>
                <a:ea typeface="Tahoma" pitchFamily="34" charset="0"/>
                <a:cs typeface="Tahoma" pitchFamily="34" charset="0"/>
              </a:rPr>
              <a:t>Counter starts decrementing after the falling edge of the clock, if the GATE input is high.</a:t>
            </a:r>
          </a:p>
          <a:p>
            <a:r>
              <a:rPr lang="en-US" sz="2200" dirty="0">
                <a:latin typeface="Tahoma" pitchFamily="34" charset="0"/>
                <a:ea typeface="Tahoma" pitchFamily="34" charset="0"/>
                <a:cs typeface="Tahoma" pitchFamily="34" charset="0"/>
              </a:rPr>
              <a:t>Output will remain low until the Counter reaches zero. </a:t>
            </a:r>
          </a:p>
          <a:p>
            <a:r>
              <a:rPr lang="en-US" sz="2200" dirty="0">
                <a:latin typeface="Tahoma" pitchFamily="34" charset="0"/>
                <a:ea typeface="Tahoma" pitchFamily="34" charset="0"/>
                <a:cs typeface="Tahoma" pitchFamily="34" charset="0"/>
              </a:rPr>
              <a:t>OUT then goes high and remains high until a new count or a new Mode 0 Control Word is written into the Counter.</a:t>
            </a:r>
          </a:p>
        </p:txBody>
      </p:sp>
      <p:pic>
        <p:nvPicPr>
          <p:cNvPr id="4" name="Picture 3"/>
          <p:cNvPicPr>
            <a:picLocks noChangeAspect="1"/>
          </p:cNvPicPr>
          <p:nvPr/>
        </p:nvPicPr>
        <p:blipFill>
          <a:blip r:embed="rId2"/>
          <a:stretch>
            <a:fillRect/>
          </a:stretch>
        </p:blipFill>
        <p:spPr>
          <a:xfrm>
            <a:off x="1800275" y="3933056"/>
            <a:ext cx="7646072" cy="2538965"/>
          </a:xfrm>
          <a:prstGeom prst="rect">
            <a:avLst/>
          </a:prstGeom>
        </p:spPr>
      </p:pic>
      <p:sp>
        <p:nvSpPr>
          <p:cNvPr id="5" name="Round Same Side Corner Rectangle 4"/>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639076" y="522072"/>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Modes 0 – Interrupt on terminal count </a:t>
            </a:r>
          </a:p>
        </p:txBody>
      </p:sp>
    </p:spTree>
    <p:extLst>
      <p:ext uri="{BB962C8B-B14F-4D97-AF65-F5344CB8AC3E}">
        <p14:creationId xmlns:p14="http://schemas.microsoft.com/office/powerpoint/2010/main" val="188974828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115" y="1412776"/>
            <a:ext cx="9721215" cy="4876800"/>
          </a:xfrm>
        </p:spPr>
        <p:txBody>
          <a:bodyPr>
            <a:normAutofit/>
          </a:bodyPr>
          <a:lstStyle/>
          <a:p>
            <a:r>
              <a:rPr lang="en-US" sz="2200" dirty="0">
                <a:latin typeface="Tahoma" pitchFamily="34" charset="0"/>
                <a:ea typeface="Tahoma" pitchFamily="34" charset="0"/>
                <a:cs typeface="Tahoma" pitchFamily="34" charset="0"/>
              </a:rPr>
              <a:t>OUT is high until the count is loaded and the trigger is applied.</a:t>
            </a:r>
          </a:p>
          <a:p>
            <a:r>
              <a:rPr lang="en-US" sz="2200" dirty="0">
                <a:latin typeface="Tahoma" pitchFamily="34" charset="0"/>
                <a:ea typeface="Tahoma" pitchFamily="34" charset="0"/>
                <a:cs typeface="Tahoma" pitchFamily="34" charset="0"/>
              </a:rPr>
              <a:t>OUT will go low on the CLK pulse following a trigger and will remain low until the Counter reaches zero.</a:t>
            </a:r>
          </a:p>
          <a:p>
            <a:r>
              <a:rPr lang="en-US" sz="2200" dirty="0">
                <a:latin typeface="Tahoma" pitchFamily="34" charset="0"/>
                <a:ea typeface="Tahoma" pitchFamily="34" charset="0"/>
                <a:cs typeface="Tahoma" pitchFamily="34" charset="0"/>
              </a:rPr>
              <a:t>OUT will then go high and remain high until the next count is loaded or a trigger is applied.</a:t>
            </a:r>
          </a:p>
          <a:p>
            <a:endParaRPr lang="en-US" sz="2200" dirty="0">
              <a:latin typeface="Tahoma" pitchFamily="34" charset="0"/>
              <a:ea typeface="Tahoma" pitchFamily="34" charset="0"/>
              <a:cs typeface="Tahoma" pitchFamily="34" charset="0"/>
            </a:endParaRPr>
          </a:p>
        </p:txBody>
      </p:sp>
      <p:pic>
        <p:nvPicPr>
          <p:cNvPr id="5" name="Picture 4"/>
          <p:cNvPicPr>
            <a:picLocks noChangeAspect="1"/>
          </p:cNvPicPr>
          <p:nvPr/>
        </p:nvPicPr>
        <p:blipFill rotWithShape="1">
          <a:blip r:embed="rId2"/>
          <a:srcRect l="3410"/>
          <a:stretch/>
        </p:blipFill>
        <p:spPr>
          <a:xfrm>
            <a:off x="1944291" y="3402962"/>
            <a:ext cx="7084962" cy="3201496"/>
          </a:xfrm>
          <a:prstGeom prst="rect">
            <a:avLst/>
          </a:prstGeom>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39076" y="522072"/>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1-Programmable Mono-shot </a:t>
            </a:r>
          </a:p>
        </p:txBody>
      </p:sp>
    </p:spTree>
    <p:extLst>
      <p:ext uri="{BB962C8B-B14F-4D97-AF65-F5344CB8AC3E}">
        <p14:creationId xmlns:p14="http://schemas.microsoft.com/office/powerpoint/2010/main" val="101475807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2123" y="1002085"/>
            <a:ext cx="9721215" cy="4876800"/>
          </a:xfrm>
        </p:spPr>
        <p:txBody>
          <a:bodyPr/>
          <a:lstStyle/>
          <a:p>
            <a:r>
              <a:rPr lang="en-US" sz="2000" dirty="0">
                <a:latin typeface="Tahoma" pitchFamily="34" charset="0"/>
                <a:ea typeface="Tahoma" pitchFamily="34" charset="0"/>
                <a:cs typeface="Tahoma" pitchFamily="34" charset="0"/>
              </a:rPr>
              <a:t>This Mode functions like a divide-by-N counter. </a:t>
            </a:r>
          </a:p>
          <a:p>
            <a:r>
              <a:rPr lang="en-US" sz="2000" dirty="0">
                <a:latin typeface="Tahoma" pitchFamily="34" charset="0"/>
                <a:ea typeface="Tahoma" pitchFamily="34" charset="0"/>
                <a:cs typeface="Tahoma" pitchFamily="34" charset="0"/>
              </a:rPr>
              <a:t>OUT will initially be high. When the initial count has decremented to 1, OUT goes low for one CLK pulse.</a:t>
            </a:r>
          </a:p>
          <a:p>
            <a:r>
              <a:rPr lang="en-US" sz="2000" dirty="0">
                <a:latin typeface="Tahoma" pitchFamily="34" charset="0"/>
                <a:ea typeface="Tahoma" pitchFamily="34" charset="0"/>
                <a:cs typeface="Tahoma" pitchFamily="34" charset="0"/>
              </a:rPr>
              <a:t>OUT then goes high again, the Counter reloads the initial count and the process is repeated.</a:t>
            </a:r>
          </a:p>
          <a:p>
            <a:r>
              <a:rPr lang="en-US" sz="2000" dirty="0">
                <a:latin typeface="Tahoma" pitchFamily="34" charset="0"/>
                <a:ea typeface="Tahoma" pitchFamily="34" charset="0"/>
                <a:cs typeface="Tahoma" pitchFamily="34" charset="0"/>
              </a:rPr>
              <a:t>Mode 2 is periodic; the same sequence is repeated indefinitely. For an initial count of N, the sequence repeats every N CLK cycles</a:t>
            </a:r>
            <a:r>
              <a:rPr lang="en-US" dirty="0">
                <a:latin typeface="Tahoma" pitchFamily="34" charset="0"/>
                <a:ea typeface="Tahoma" pitchFamily="34" charset="0"/>
                <a:cs typeface="Tahoma" pitchFamily="34" charset="0"/>
              </a:rPr>
              <a:t>.</a:t>
            </a:r>
          </a:p>
        </p:txBody>
      </p:sp>
      <p:pic>
        <p:nvPicPr>
          <p:cNvPr id="5" name="Picture 4"/>
          <p:cNvPicPr>
            <a:picLocks noChangeAspect="1"/>
          </p:cNvPicPr>
          <p:nvPr/>
        </p:nvPicPr>
        <p:blipFill rotWithShape="1">
          <a:blip r:embed="rId2"/>
          <a:srcRect t="-1" b="34997"/>
          <a:stretch/>
        </p:blipFill>
        <p:spPr>
          <a:xfrm>
            <a:off x="936178" y="3605225"/>
            <a:ext cx="9802839" cy="2643175"/>
          </a:xfrm>
          <a:prstGeom prst="rect">
            <a:avLst/>
          </a:prstGeom>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39076" y="378056"/>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2 – Rate Generator  </a:t>
            </a:r>
          </a:p>
        </p:txBody>
      </p:sp>
    </p:spTree>
    <p:extLst>
      <p:ext uri="{BB962C8B-B14F-4D97-AF65-F5344CB8AC3E}">
        <p14:creationId xmlns:p14="http://schemas.microsoft.com/office/powerpoint/2010/main" val="53271221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546" y="1357708"/>
            <a:ext cx="9721215" cy="4876800"/>
          </a:xfrm>
        </p:spPr>
        <p:txBody>
          <a:bodyPr>
            <a:normAutofit/>
          </a:bodyPr>
          <a:lstStyle/>
          <a:p>
            <a:pPr algn="just"/>
            <a:r>
              <a:rPr lang="en-US" sz="2000" dirty="0">
                <a:latin typeface="Tahoma" pitchFamily="34" charset="0"/>
                <a:ea typeface="Tahoma" pitchFamily="34" charset="0"/>
                <a:cs typeface="Tahoma" pitchFamily="34" charset="0"/>
              </a:rPr>
              <a:t>Mode 3 is similar to Mode 2 except for the duty cycle of OUT signal. </a:t>
            </a:r>
          </a:p>
          <a:p>
            <a:pPr algn="just"/>
            <a:r>
              <a:rPr lang="en-US" sz="2000" dirty="0">
                <a:latin typeface="Tahoma" pitchFamily="34" charset="0"/>
                <a:ea typeface="Tahoma" pitchFamily="34" charset="0"/>
                <a:cs typeface="Tahoma" pitchFamily="34" charset="0"/>
              </a:rPr>
              <a:t>OUT will initially be high. When half the initial count has expired, OUT goes low for the remainder of the count. </a:t>
            </a:r>
          </a:p>
          <a:p>
            <a:pPr algn="just"/>
            <a:r>
              <a:rPr lang="en-US" sz="2000" dirty="0">
                <a:latin typeface="Tahoma" pitchFamily="34" charset="0"/>
                <a:ea typeface="Tahoma" pitchFamily="34" charset="0"/>
                <a:cs typeface="Tahoma" pitchFamily="34" charset="0"/>
              </a:rPr>
              <a:t>Mode 3 is periodic; the sequence above is repeated indefinitely. An initial count of N results in a square wave with a period of N CLK cycles.</a:t>
            </a:r>
          </a:p>
          <a:p>
            <a:pPr algn="just"/>
            <a:r>
              <a:rPr lang="en-US" sz="2000" dirty="0">
                <a:latin typeface="Tahoma" pitchFamily="34" charset="0"/>
                <a:ea typeface="Tahoma" pitchFamily="34" charset="0"/>
                <a:cs typeface="Tahoma" pitchFamily="34" charset="0"/>
              </a:rPr>
              <a:t>If the loaded count value N is odd, for (N+1)/2 pulses, OUT remains high and for (N-1)/2 pulses, it is low.</a:t>
            </a:r>
          </a:p>
        </p:txBody>
      </p:sp>
      <p:pic>
        <p:nvPicPr>
          <p:cNvPr id="5" name="Picture 4"/>
          <p:cNvPicPr>
            <a:picLocks noChangeAspect="1"/>
          </p:cNvPicPr>
          <p:nvPr/>
        </p:nvPicPr>
        <p:blipFill>
          <a:blip r:embed="rId2"/>
          <a:stretch>
            <a:fillRect/>
          </a:stretch>
        </p:blipFill>
        <p:spPr>
          <a:xfrm>
            <a:off x="720090" y="3796108"/>
            <a:ext cx="9991249" cy="1708266"/>
          </a:xfrm>
          <a:prstGeom prst="rect">
            <a:avLst/>
          </a:prstGeom>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39076" y="378056"/>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3 – Square Wave Generator   </a:t>
            </a:r>
          </a:p>
        </p:txBody>
      </p:sp>
    </p:spTree>
    <p:extLst>
      <p:ext uri="{BB962C8B-B14F-4D97-AF65-F5344CB8AC3E}">
        <p14:creationId xmlns:p14="http://schemas.microsoft.com/office/powerpoint/2010/main" val="25778087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44" y="1628800"/>
            <a:ext cx="9721215" cy="4876800"/>
          </a:xfrm>
        </p:spPr>
        <p:txBody>
          <a:bodyPr>
            <a:normAutofit/>
          </a:bodyPr>
          <a:lstStyle/>
          <a:p>
            <a:pPr algn="just"/>
            <a:r>
              <a:rPr lang="en-US" sz="2200" dirty="0">
                <a:latin typeface="Tahoma" pitchFamily="34" charset="0"/>
                <a:ea typeface="Tahoma" pitchFamily="34" charset="0"/>
                <a:cs typeface="Tahoma" pitchFamily="34" charset="0"/>
              </a:rPr>
              <a:t>OUT will be initially high. When the initial count expires, OUT will go low for one CLK pulse and then go high again. </a:t>
            </a:r>
          </a:p>
          <a:p>
            <a:pPr algn="just"/>
            <a:r>
              <a:rPr lang="en-US" sz="2200" dirty="0">
                <a:latin typeface="Tahoma" pitchFamily="34" charset="0"/>
                <a:ea typeface="Tahoma" pitchFamily="34" charset="0"/>
                <a:cs typeface="Tahoma" pitchFamily="34" charset="0"/>
              </a:rPr>
              <a:t>Similar to Mode 2, except that the counter is not reloaded automatically, count has to be reloaded.</a:t>
            </a:r>
          </a:p>
        </p:txBody>
      </p:sp>
      <p:pic>
        <p:nvPicPr>
          <p:cNvPr id="5" name="Picture 4"/>
          <p:cNvPicPr>
            <a:picLocks noChangeAspect="1"/>
          </p:cNvPicPr>
          <p:nvPr/>
        </p:nvPicPr>
        <p:blipFill>
          <a:blip r:embed="rId2"/>
          <a:stretch>
            <a:fillRect/>
          </a:stretch>
        </p:blipFill>
        <p:spPr>
          <a:xfrm>
            <a:off x="30080" y="3505201"/>
            <a:ext cx="10381145" cy="1799257"/>
          </a:xfrm>
          <a:prstGeom prst="rect">
            <a:avLst/>
          </a:prstGeom>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39076" y="378056"/>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4 – Software Triggered  </a:t>
            </a:r>
          </a:p>
        </p:txBody>
      </p:sp>
    </p:spTree>
    <p:extLst>
      <p:ext uri="{BB962C8B-B14F-4D97-AF65-F5344CB8AC3E}">
        <p14:creationId xmlns:p14="http://schemas.microsoft.com/office/powerpoint/2010/main" val="83467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fontAlgn="base"/>
            <a:r>
              <a:rPr lang="en-IN" sz="2400" dirty="0">
                <a:latin typeface="Tahoma" pitchFamily="34" charset="0"/>
                <a:ea typeface="Tahoma" pitchFamily="34" charset="0"/>
                <a:cs typeface="Tahoma" pitchFamily="34" charset="0"/>
              </a:rPr>
              <a:t>Contains  control circuitry which directs internal operations.</a:t>
            </a:r>
          </a:p>
          <a:p>
            <a:pPr fontAlgn="base"/>
            <a:r>
              <a:rPr lang="en-US" sz="2400" dirty="0">
                <a:latin typeface="Tahoma" pitchFamily="34" charset="0"/>
                <a:ea typeface="Tahoma" pitchFamily="34" charset="0"/>
                <a:cs typeface="Tahoma" pitchFamily="34" charset="0"/>
              </a:rPr>
              <a:t>The main components of the EU are General purpose registers, the ALU, Special purpose registers, Instruction Register and Instruction Decoder and the Flag/Status Register. </a:t>
            </a:r>
          </a:p>
          <a:p>
            <a:pPr fontAlgn="base"/>
            <a:r>
              <a:rPr lang="en-US" sz="2400" dirty="0">
                <a:latin typeface="Tahoma" pitchFamily="34" charset="0"/>
                <a:ea typeface="Tahoma" pitchFamily="34" charset="0"/>
                <a:cs typeface="Tahoma" pitchFamily="34" charset="0"/>
              </a:rPr>
              <a:t>Fetches instructions from the Queue in BIU, decodes and executes arithmetic and logic operations using the ALU.</a:t>
            </a:r>
          </a:p>
          <a:p>
            <a:pPr fontAlgn="base"/>
            <a:r>
              <a:rPr lang="en-US" sz="2400" dirty="0">
                <a:latin typeface="Tahoma" pitchFamily="34" charset="0"/>
                <a:ea typeface="Tahoma" pitchFamily="34" charset="0"/>
                <a:cs typeface="Tahoma" pitchFamily="34" charset="0"/>
              </a:rPr>
              <a:t>Sends control signals for internal data transfer operations within the microprocessor.</a:t>
            </a:r>
          </a:p>
          <a:p>
            <a:pPr fontAlgn="base"/>
            <a:r>
              <a:rPr lang="en-US" sz="2400" dirty="0">
                <a:latin typeface="Tahoma" pitchFamily="34" charset="0"/>
                <a:ea typeface="Tahoma" pitchFamily="34" charset="0"/>
                <a:cs typeface="Tahoma" pitchFamily="34" charset="0"/>
              </a:rPr>
              <a:t>Sends request signals to the BIU to access the external module.</a:t>
            </a: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Execution Unit    </a:t>
            </a:r>
          </a:p>
        </p:txBody>
      </p:sp>
    </p:spTree>
    <p:extLst>
      <p:ext uri="{BB962C8B-B14F-4D97-AF65-F5344CB8AC3E}">
        <p14:creationId xmlns:p14="http://schemas.microsoft.com/office/powerpoint/2010/main" val="106587747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8463" y="1143000"/>
            <a:ext cx="9721215" cy="4876800"/>
          </a:xfrm>
        </p:spPr>
        <p:txBody>
          <a:bodyPr>
            <a:normAutofit/>
          </a:bodyPr>
          <a:lstStyle/>
          <a:p>
            <a:r>
              <a:rPr lang="en-US" sz="2200" dirty="0">
                <a:latin typeface="Tahoma" pitchFamily="34" charset="0"/>
                <a:ea typeface="Tahoma" pitchFamily="34" charset="0"/>
                <a:cs typeface="Tahoma" pitchFamily="34" charset="0"/>
              </a:rPr>
              <a:t>OUT will initially be high.</a:t>
            </a:r>
          </a:p>
          <a:p>
            <a:r>
              <a:rPr lang="en-US" sz="2200" dirty="0">
                <a:solidFill>
                  <a:srgbClr val="C00000"/>
                </a:solidFill>
                <a:latin typeface="Tahoma" pitchFamily="34" charset="0"/>
                <a:ea typeface="Tahoma" pitchFamily="34" charset="0"/>
                <a:cs typeface="Tahoma" pitchFamily="34" charset="0"/>
              </a:rPr>
              <a:t>Counting is triggered by a rising edge of GATE.</a:t>
            </a:r>
          </a:p>
          <a:p>
            <a:r>
              <a:rPr lang="en-US" sz="2200" dirty="0">
                <a:latin typeface="Tahoma" pitchFamily="34" charset="0"/>
                <a:ea typeface="Tahoma" pitchFamily="34" charset="0"/>
                <a:cs typeface="Tahoma" pitchFamily="34" charset="0"/>
              </a:rPr>
              <a:t>When the initial count has expired, OUT will go low for one CLK pulse and then go high again.</a:t>
            </a:r>
          </a:p>
          <a:p>
            <a:r>
              <a:rPr lang="en-US" sz="2200" dirty="0">
                <a:latin typeface="Tahoma" pitchFamily="34" charset="0"/>
                <a:ea typeface="Tahoma" pitchFamily="34" charset="0"/>
                <a:cs typeface="Tahoma" pitchFamily="34" charset="0"/>
              </a:rPr>
              <a:t>After writing the Control Word and initial count, the counter will not be loaded until the CLK pulse after a trigger. </a:t>
            </a:r>
          </a:p>
        </p:txBody>
      </p:sp>
      <p:pic>
        <p:nvPicPr>
          <p:cNvPr id="4" name="Picture 3"/>
          <p:cNvPicPr>
            <a:picLocks noChangeAspect="1"/>
          </p:cNvPicPr>
          <p:nvPr/>
        </p:nvPicPr>
        <p:blipFill>
          <a:blip r:embed="rId2"/>
          <a:stretch>
            <a:fillRect/>
          </a:stretch>
        </p:blipFill>
        <p:spPr>
          <a:xfrm>
            <a:off x="556945" y="3581400"/>
            <a:ext cx="9732733" cy="2971800"/>
          </a:xfrm>
          <a:prstGeom prst="rect">
            <a:avLst/>
          </a:prstGeom>
        </p:spPr>
      </p:pic>
      <p:sp>
        <p:nvSpPr>
          <p:cNvPr id="5" name="Round Same Side Corner Rectangle 4"/>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39076" y="378056"/>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3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Mode 5 – Hardware Triggered  </a:t>
            </a:r>
          </a:p>
        </p:txBody>
      </p:sp>
    </p:spTree>
    <p:extLst>
      <p:ext uri="{BB962C8B-B14F-4D97-AF65-F5344CB8AC3E}">
        <p14:creationId xmlns:p14="http://schemas.microsoft.com/office/powerpoint/2010/main" val="358033314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Rectangle 2"/>
          <p:cNvSpPr>
            <a:spLocks noGrp="1" noChangeArrowheads="1"/>
          </p:cNvSpPr>
          <p:nvPr>
            <p:ph type="title"/>
          </p:nvPr>
        </p:nvSpPr>
        <p:spPr>
          <a:xfrm>
            <a:off x="0" y="0"/>
            <a:ext cx="10801350" cy="1143000"/>
          </a:xfrm>
        </p:spPr>
        <p:txBody>
          <a:bodyPr/>
          <a:lstStyle/>
          <a:p>
            <a:r>
              <a:rPr lang="en-US" dirty="0">
                <a:solidFill>
                  <a:srgbClr val="C00000"/>
                </a:solidFill>
                <a:ea typeface="宋体" pitchFamily="2" charset="-122"/>
              </a:rPr>
              <a:t>Example 1</a:t>
            </a:r>
          </a:p>
        </p:txBody>
      </p:sp>
      <p:pic>
        <p:nvPicPr>
          <p:cNvPr id="1149957" name="Picture 5" descr="8253_3_mode0"/>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4039" t="9144" r="5645" b="3555"/>
          <a:stretch/>
        </p:blipFill>
        <p:spPr>
          <a:xfrm>
            <a:off x="180022" y="1524000"/>
            <a:ext cx="10441306" cy="41910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 name="Footer Placeholder 4"/>
          <p:cNvSpPr>
            <a:spLocks noGrp="1"/>
          </p:cNvSpPr>
          <p:nvPr>
            <p:ph type="ftr" sz="quarter" idx="11"/>
          </p:nvPr>
        </p:nvSpPr>
        <p:spPr/>
        <p:txBody>
          <a:bodyPr/>
          <a:lstStyle/>
          <a:p>
            <a:r>
              <a:rPr lang="zh-CN" altLang="en-CA"/>
              <a:t>Engr 4862 Microprocessors</a:t>
            </a:r>
            <a:endParaRPr lang="en-CA" altLang="zh-CN"/>
          </a:p>
        </p:txBody>
      </p:sp>
      <p:sp>
        <p:nvSpPr>
          <p:cNvPr id="5" name="Round Same Side Corner Rectangle 4"/>
          <p:cNvSpPr/>
          <p:nvPr/>
        </p:nvSpPr>
        <p:spPr>
          <a:xfrm>
            <a:off x="140032" y="283618"/>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789234"/>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68" y="152400"/>
            <a:ext cx="9721215" cy="990600"/>
          </a:xfrm>
        </p:spPr>
        <p:txBody>
          <a:bodyPr/>
          <a:lstStyle/>
          <a:p>
            <a:r>
              <a:rPr lang="en-US" dirty="0">
                <a:solidFill>
                  <a:srgbClr val="C00000"/>
                </a:solidFill>
                <a:ea typeface="宋体" pitchFamily="2" charset="-122"/>
              </a:rPr>
              <a:t>Example 2</a:t>
            </a:r>
            <a:endParaRPr lang="en-US" dirty="0"/>
          </a:p>
        </p:txBody>
      </p:sp>
      <p:sp>
        <p:nvSpPr>
          <p:cNvPr id="3" name="Content Placeholder 2"/>
          <p:cNvSpPr>
            <a:spLocks noGrp="1"/>
          </p:cNvSpPr>
          <p:nvPr>
            <p:ph idx="1"/>
          </p:nvPr>
        </p:nvSpPr>
        <p:spPr>
          <a:xfrm>
            <a:off x="450056" y="1143000"/>
            <a:ext cx="9721215" cy="4876800"/>
          </a:xfrm>
        </p:spPr>
        <p:txBody>
          <a:bodyPr>
            <a:normAutofit fontScale="85000" lnSpcReduction="20000"/>
          </a:bodyPr>
          <a:lstStyle/>
          <a:p>
            <a:r>
              <a:rPr lang="en-US" dirty="0"/>
              <a:t>What instructions are needed to program Counter 0 for BCD counting in mode 4? Initial count is 4788H.</a:t>
            </a:r>
          </a:p>
          <a:p>
            <a:r>
              <a:rPr lang="en-US" u="sng" dirty="0"/>
              <a:t>Solution </a:t>
            </a:r>
            <a:r>
              <a:rPr lang="en-US" dirty="0"/>
              <a:t>:</a:t>
            </a:r>
          </a:p>
          <a:p>
            <a:pPr marL="0" indent="0">
              <a:buNone/>
            </a:pPr>
            <a:r>
              <a:rPr lang="en-US" dirty="0"/>
              <a:t> Control Word = </a:t>
            </a:r>
            <a:r>
              <a:rPr lang="en-US" b="1" dirty="0">
                <a:solidFill>
                  <a:schemeClr val="accent5"/>
                </a:solidFill>
              </a:rPr>
              <a:t>00</a:t>
            </a:r>
            <a:r>
              <a:rPr lang="en-US" b="1" dirty="0">
                <a:solidFill>
                  <a:schemeClr val="accent1"/>
                </a:solidFill>
              </a:rPr>
              <a:t>  </a:t>
            </a:r>
            <a:r>
              <a:rPr lang="en-US" dirty="0"/>
              <a:t>          </a:t>
            </a:r>
            <a:r>
              <a:rPr lang="en-US" b="1" dirty="0">
                <a:solidFill>
                  <a:srgbClr val="00B050"/>
                </a:solidFill>
              </a:rPr>
              <a:t>11</a:t>
            </a:r>
            <a:r>
              <a:rPr lang="en-US" dirty="0"/>
              <a:t>                   </a:t>
            </a:r>
            <a:r>
              <a:rPr lang="en-US" b="1" dirty="0">
                <a:solidFill>
                  <a:srgbClr val="7030A0"/>
                </a:solidFill>
              </a:rPr>
              <a:t>100</a:t>
            </a:r>
            <a:r>
              <a:rPr lang="en-US" b="1" dirty="0">
                <a:solidFill>
                  <a:srgbClr val="0070C0"/>
                </a:solidFill>
              </a:rPr>
              <a:t>         </a:t>
            </a:r>
            <a:r>
              <a:rPr lang="en-US" b="1" dirty="0">
                <a:solidFill>
                  <a:srgbClr val="FF0000"/>
                </a:solidFill>
              </a:rPr>
              <a:t>1</a:t>
            </a:r>
            <a:r>
              <a:rPr lang="en-US" b="1" dirty="0">
                <a:solidFill>
                  <a:srgbClr val="7030A0"/>
                </a:solidFill>
              </a:rPr>
              <a:t>   = 39H</a:t>
            </a:r>
          </a:p>
          <a:p>
            <a:r>
              <a:rPr lang="en-US" b="1" dirty="0">
                <a:solidFill>
                  <a:srgbClr val="7030A0"/>
                </a:solidFill>
              </a:rPr>
              <a:t>             </a:t>
            </a:r>
            <a:r>
              <a:rPr lang="en-US" b="1" dirty="0">
                <a:solidFill>
                  <a:schemeClr val="accent5"/>
                </a:solidFill>
              </a:rPr>
              <a:t>Counter 0</a:t>
            </a:r>
            <a:r>
              <a:rPr lang="en-US" b="1" dirty="0">
                <a:solidFill>
                  <a:srgbClr val="7030A0"/>
                </a:solidFill>
              </a:rPr>
              <a:t>   </a:t>
            </a:r>
            <a:r>
              <a:rPr lang="en-US" b="1" dirty="0">
                <a:solidFill>
                  <a:srgbClr val="00B050"/>
                </a:solidFill>
              </a:rPr>
              <a:t>LSB &amp; MSB      </a:t>
            </a:r>
            <a:r>
              <a:rPr lang="en-US" b="1" dirty="0">
                <a:solidFill>
                  <a:srgbClr val="7030A0"/>
                </a:solidFill>
              </a:rPr>
              <a:t>Mode 4     </a:t>
            </a:r>
            <a:r>
              <a:rPr lang="en-US" b="1" dirty="0">
                <a:solidFill>
                  <a:srgbClr val="FF0000"/>
                </a:solidFill>
              </a:rPr>
              <a:t>BCD</a:t>
            </a:r>
            <a:r>
              <a:rPr lang="en-US" b="1" dirty="0">
                <a:solidFill>
                  <a:srgbClr val="7030A0"/>
                </a:solidFill>
              </a:rPr>
              <a:t> </a:t>
            </a:r>
          </a:p>
          <a:p>
            <a:r>
              <a:rPr lang="en-US" dirty="0"/>
              <a:t>MOV AL,39H</a:t>
            </a:r>
          </a:p>
          <a:p>
            <a:r>
              <a:rPr lang="en-US" dirty="0"/>
              <a:t>OUT CWR,AL</a:t>
            </a:r>
          </a:p>
          <a:p>
            <a:r>
              <a:rPr lang="en-US" dirty="0"/>
              <a:t>MOV AL,88</a:t>
            </a:r>
          </a:p>
          <a:p>
            <a:r>
              <a:rPr lang="en-US" dirty="0"/>
              <a:t>OUT Counter0,AL   ; Counter0 =8-bit address of counter0</a:t>
            </a:r>
          </a:p>
          <a:p>
            <a:r>
              <a:rPr lang="en-US" dirty="0"/>
              <a:t>MOV AL,47</a:t>
            </a:r>
          </a:p>
          <a:p>
            <a:r>
              <a:rPr lang="en-US" dirty="0"/>
              <a:t>OUT Counter0,AL</a:t>
            </a:r>
          </a:p>
          <a:p>
            <a:endParaRPr lang="en-US" dirty="0">
              <a:solidFill>
                <a:schemeClr val="bg1"/>
              </a:solidFill>
            </a:endParaRP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861860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ea typeface="宋体" pitchFamily="2" charset="-122"/>
              </a:rPr>
              <a:t>Example 3</a:t>
            </a:r>
            <a:endParaRPr lang="en-US" dirty="0"/>
          </a:p>
        </p:txBody>
      </p:sp>
      <p:sp>
        <p:nvSpPr>
          <p:cNvPr id="3" name="Content Placeholder 2"/>
          <p:cNvSpPr>
            <a:spLocks noGrp="1"/>
          </p:cNvSpPr>
          <p:nvPr>
            <p:ph idx="1"/>
          </p:nvPr>
        </p:nvSpPr>
        <p:spPr/>
        <p:txBody>
          <a:bodyPr>
            <a:normAutofit/>
          </a:bodyPr>
          <a:lstStyle/>
          <a:p>
            <a:r>
              <a:rPr lang="en-US" sz="2200" dirty="0">
                <a:latin typeface="Tahoma" pitchFamily="34" charset="0"/>
                <a:ea typeface="Tahoma" pitchFamily="34" charset="0"/>
                <a:cs typeface="Tahoma" pitchFamily="34" charset="0"/>
              </a:rPr>
              <a:t>What instructions are needed to program Counter 2 for binary counting in mode1, with an initial count of A0H?</a:t>
            </a:r>
          </a:p>
          <a:p>
            <a:r>
              <a:rPr lang="en-US" sz="2200" dirty="0">
                <a:solidFill>
                  <a:srgbClr val="C00000"/>
                </a:solidFill>
                <a:latin typeface="Tahoma" pitchFamily="34" charset="0"/>
                <a:ea typeface="Tahoma" pitchFamily="34" charset="0"/>
                <a:cs typeface="Tahoma" pitchFamily="34" charset="0"/>
              </a:rPr>
              <a:t>Solution </a:t>
            </a:r>
          </a:p>
          <a:p>
            <a:r>
              <a:rPr lang="en-US" sz="2200" dirty="0">
                <a:latin typeface="Tahoma" pitchFamily="34" charset="0"/>
                <a:ea typeface="Tahoma" pitchFamily="34" charset="0"/>
                <a:cs typeface="Tahoma" pitchFamily="34" charset="0"/>
              </a:rPr>
              <a:t>Control Word  = 10 01 001 0 (92H)</a:t>
            </a:r>
          </a:p>
          <a:p>
            <a:r>
              <a:rPr lang="en-US" sz="2200" dirty="0">
                <a:solidFill>
                  <a:srgbClr val="C00000"/>
                </a:solidFill>
                <a:latin typeface="Tahoma" pitchFamily="34" charset="0"/>
                <a:ea typeface="Tahoma" pitchFamily="34" charset="0"/>
                <a:cs typeface="Tahoma" pitchFamily="34" charset="0"/>
              </a:rPr>
              <a:t>Program</a:t>
            </a:r>
          </a:p>
          <a:p>
            <a:r>
              <a:rPr lang="en-US" sz="2200" dirty="0">
                <a:solidFill>
                  <a:srgbClr val="C00000"/>
                </a:solidFill>
                <a:latin typeface="Tahoma" pitchFamily="34" charset="0"/>
                <a:ea typeface="Tahoma" pitchFamily="34" charset="0"/>
                <a:cs typeface="Tahoma" pitchFamily="34" charset="0"/>
              </a:rPr>
              <a:t>MOV AL, 92H</a:t>
            </a:r>
          </a:p>
          <a:p>
            <a:r>
              <a:rPr lang="en-US" sz="2200" dirty="0">
                <a:solidFill>
                  <a:srgbClr val="C00000"/>
                </a:solidFill>
                <a:latin typeface="Tahoma" pitchFamily="34" charset="0"/>
                <a:ea typeface="Tahoma" pitchFamily="34" charset="0"/>
                <a:cs typeface="Tahoma" pitchFamily="34" charset="0"/>
              </a:rPr>
              <a:t>OUT CWR,AL    ; CWR= Address of Control Register</a:t>
            </a:r>
          </a:p>
          <a:p>
            <a:r>
              <a:rPr lang="en-US" sz="2200" dirty="0">
                <a:solidFill>
                  <a:srgbClr val="C00000"/>
                </a:solidFill>
                <a:latin typeface="Tahoma" pitchFamily="34" charset="0"/>
                <a:ea typeface="Tahoma" pitchFamily="34" charset="0"/>
                <a:cs typeface="Tahoma" pitchFamily="34" charset="0"/>
              </a:rPr>
              <a:t>MOV AL,0A0H</a:t>
            </a:r>
          </a:p>
          <a:p>
            <a:r>
              <a:rPr lang="en-US" sz="2200" dirty="0">
                <a:solidFill>
                  <a:srgbClr val="C00000"/>
                </a:solidFill>
                <a:latin typeface="Tahoma" pitchFamily="34" charset="0"/>
                <a:ea typeface="Tahoma" pitchFamily="34" charset="0"/>
                <a:cs typeface="Tahoma" pitchFamily="34" charset="0"/>
              </a:rPr>
              <a:t>OUT Counter2,AL  ; Counter2 = 8-bit address of counter2</a:t>
            </a:r>
          </a:p>
          <a:p>
            <a:endParaRPr lang="en-US" sz="2200" dirty="0">
              <a:latin typeface="Tahoma" pitchFamily="34" charset="0"/>
              <a:ea typeface="Tahoma" pitchFamily="34" charset="0"/>
              <a:cs typeface="Tahoma" pitchFamily="34" charset="0"/>
            </a:endParaRP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658976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9662" y="620688"/>
            <a:ext cx="9142983" cy="1273142"/>
          </a:xfrm>
          <a:prstGeom prst="rect">
            <a:avLst/>
          </a:prstGeom>
        </p:spPr>
      </p:pic>
      <p:pic>
        <p:nvPicPr>
          <p:cNvPr id="3" name="Picture 2"/>
          <p:cNvPicPr>
            <a:picLocks noChangeAspect="1"/>
          </p:cNvPicPr>
          <p:nvPr/>
        </p:nvPicPr>
        <p:blipFill>
          <a:blip r:embed="rId3"/>
          <a:stretch>
            <a:fillRect/>
          </a:stretch>
        </p:blipFill>
        <p:spPr>
          <a:xfrm>
            <a:off x="1008187" y="2223510"/>
            <a:ext cx="8440287" cy="4423313"/>
          </a:xfrm>
          <a:prstGeom prst="rect">
            <a:avLst/>
          </a:prstGeom>
        </p:spPr>
      </p:pic>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819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 Same Side Corner Rectangle 1"/>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2204864"/>
            <a:ext cx="7920880" cy="161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864171" y="1268760"/>
            <a:ext cx="2254528" cy="369332"/>
          </a:xfrm>
          <a:prstGeom prst="rect">
            <a:avLst/>
          </a:prstGeom>
        </p:spPr>
        <p:txBody>
          <a:bodyPr wrap="none">
            <a:spAutoFit/>
          </a:bodyPr>
          <a:lstStyle/>
          <a:p>
            <a:r>
              <a:rPr lang="en-IN" dirty="0"/>
              <a:t>Port Address mapping</a:t>
            </a:r>
          </a:p>
        </p:txBody>
      </p:sp>
    </p:spTree>
    <p:extLst>
      <p:ext uri="{BB962C8B-B14F-4D97-AF65-F5344CB8AC3E}">
        <p14:creationId xmlns:p14="http://schemas.microsoft.com/office/powerpoint/2010/main" val="723369329"/>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7150" y="260648"/>
            <a:ext cx="9721215" cy="3429000"/>
          </a:xfrm>
        </p:spPr>
        <p:txBody>
          <a:bodyPr>
            <a:normAutofit/>
          </a:bodyPr>
          <a:lstStyle/>
          <a:p>
            <a:pPr marL="514350" indent="-514350">
              <a:buClrTx/>
              <a:buFont typeface="+mj-lt"/>
              <a:buAutoNum type="romanLcPeriod"/>
            </a:pPr>
            <a:r>
              <a:rPr lang="en-IN" sz="2200" dirty="0">
                <a:latin typeface="Tahoma" pitchFamily="34" charset="0"/>
                <a:ea typeface="Tahoma" pitchFamily="34" charset="0"/>
                <a:cs typeface="Tahoma" pitchFamily="34" charset="0"/>
              </a:rPr>
              <a:t>Square Wave – Mode 3</a:t>
            </a:r>
          </a:p>
          <a:p>
            <a:pPr marL="0" indent="0">
              <a:buClrTx/>
              <a:buNone/>
            </a:pPr>
            <a:r>
              <a:rPr lang="en-IN" sz="2200" dirty="0">
                <a:latin typeface="Tahoma" pitchFamily="34" charset="0"/>
                <a:ea typeface="Tahoma" pitchFamily="34" charset="0"/>
                <a:cs typeface="Tahoma" pitchFamily="34" charset="0"/>
              </a:rPr>
              <a:t>Count = Clock frequency / Square wave frequency</a:t>
            </a:r>
          </a:p>
          <a:p>
            <a:pPr marL="0" indent="0">
              <a:buClrTx/>
              <a:buNone/>
            </a:pPr>
            <a:r>
              <a:rPr lang="en-IN" sz="2200" dirty="0">
                <a:latin typeface="Tahoma" pitchFamily="34" charset="0"/>
                <a:ea typeface="Tahoma" pitchFamily="34" charset="0"/>
                <a:cs typeface="Tahoma" pitchFamily="34" charset="0"/>
              </a:rPr>
              <a:t>Clock frequency = 1.5 MHz</a:t>
            </a:r>
          </a:p>
          <a:p>
            <a:pPr marL="0" indent="0">
              <a:buClrTx/>
              <a:buNone/>
            </a:pPr>
            <a:r>
              <a:rPr lang="en-IN" sz="2200" dirty="0">
                <a:latin typeface="Tahoma" pitchFamily="34" charset="0"/>
                <a:ea typeface="Tahoma" pitchFamily="34" charset="0"/>
                <a:cs typeface="Tahoma" pitchFamily="34" charset="0"/>
              </a:rPr>
              <a:t>Square wave frequency = 1/time period = 1/1ms = 1 kHz</a:t>
            </a:r>
          </a:p>
          <a:p>
            <a:pPr>
              <a:buClrTx/>
              <a:buFont typeface="Symbol" panose="05050102010706020507" pitchFamily="18" charset="2"/>
              <a:buChar char="\"/>
            </a:pPr>
            <a:r>
              <a:rPr lang="en-IN" sz="2200" dirty="0">
                <a:latin typeface="Tahoma" pitchFamily="34" charset="0"/>
                <a:ea typeface="Tahoma" pitchFamily="34" charset="0"/>
                <a:cs typeface="Tahoma" pitchFamily="34" charset="0"/>
                <a:sym typeface="Symbol" panose="05050102010706020507" pitchFamily="18" charset="2"/>
              </a:rPr>
              <a:t>Count = 1.5 M/ 1 k = 1500</a:t>
            </a:r>
          </a:p>
          <a:p>
            <a:pPr marL="0" indent="0">
              <a:buClrTx/>
              <a:buNone/>
            </a:pPr>
            <a:r>
              <a:rPr lang="en-IN" sz="2200" dirty="0">
                <a:latin typeface="Tahoma" pitchFamily="34" charset="0"/>
                <a:ea typeface="Tahoma" pitchFamily="34" charset="0"/>
                <a:cs typeface="Tahoma" pitchFamily="34" charset="0"/>
                <a:sym typeface="Symbol" panose="05050102010706020507" pitchFamily="18" charset="2"/>
              </a:rPr>
              <a:t>Control word for Counter 0:</a:t>
            </a:r>
          </a:p>
        </p:txBody>
      </p:sp>
      <p:graphicFrame>
        <p:nvGraphicFramePr>
          <p:cNvPr id="4" name="Table 3"/>
          <p:cNvGraphicFramePr>
            <a:graphicFrameLocks noGrp="1"/>
          </p:cNvGraphicFramePr>
          <p:nvPr>
            <p:extLst>
              <p:ext uri="{D42A27DB-BD31-4B8C-83A1-F6EECF244321}">
                <p14:modId xmlns:p14="http://schemas.microsoft.com/office/powerpoint/2010/main" val="716471304"/>
              </p:ext>
            </p:extLst>
          </p:nvPr>
        </p:nvGraphicFramePr>
        <p:xfrm>
          <a:off x="1080195" y="2740435"/>
          <a:ext cx="7200896" cy="370840"/>
        </p:xfrm>
        <a:graphic>
          <a:graphicData uri="http://schemas.openxmlformats.org/drawingml/2006/table">
            <a:tbl>
              <a:tblPr firstRow="1" bandRow="1">
                <a:tableStyleId>{5C22544A-7EE6-4342-B048-85BDC9FD1C3A}</a:tableStyleId>
              </a:tblPr>
              <a:tblGrid>
                <a:gridCol w="900112">
                  <a:extLst>
                    <a:ext uri="{9D8B030D-6E8A-4147-A177-3AD203B41FA5}">
                      <a16:colId xmlns:a16="http://schemas.microsoft.com/office/drawing/2014/main" val="20000"/>
                    </a:ext>
                  </a:extLst>
                </a:gridCol>
                <a:gridCol w="900112">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900112">
                  <a:extLst>
                    <a:ext uri="{9D8B030D-6E8A-4147-A177-3AD203B41FA5}">
                      <a16:colId xmlns:a16="http://schemas.microsoft.com/office/drawing/2014/main" val="20003"/>
                    </a:ext>
                  </a:extLst>
                </a:gridCol>
                <a:gridCol w="900112">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900112">
                  <a:extLst>
                    <a:ext uri="{9D8B030D-6E8A-4147-A177-3AD203B41FA5}">
                      <a16:colId xmlns:a16="http://schemas.microsoft.com/office/drawing/2014/main" val="20006"/>
                    </a:ext>
                  </a:extLst>
                </a:gridCol>
                <a:gridCol w="900112">
                  <a:extLst>
                    <a:ext uri="{9D8B030D-6E8A-4147-A177-3AD203B41FA5}">
                      <a16:colId xmlns:a16="http://schemas.microsoft.com/office/drawing/2014/main" val="20007"/>
                    </a:ext>
                  </a:extLst>
                </a:gridCol>
              </a:tblGrid>
              <a:tr h="370840">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pic>
        <p:nvPicPr>
          <p:cNvPr id="5" name="Picture 4"/>
          <p:cNvPicPr>
            <a:picLocks noChangeAspect="1"/>
          </p:cNvPicPr>
          <p:nvPr/>
        </p:nvPicPr>
        <p:blipFill>
          <a:blip r:embed="rId2"/>
          <a:stretch>
            <a:fillRect/>
          </a:stretch>
        </p:blipFill>
        <p:spPr>
          <a:xfrm>
            <a:off x="392508" y="3124201"/>
            <a:ext cx="10088362" cy="3640641"/>
          </a:xfrm>
          <a:prstGeom prst="rect">
            <a:avLst/>
          </a:prstGeom>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5601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2123" y="513250"/>
            <a:ext cx="9721215" cy="4876800"/>
          </a:xfrm>
        </p:spPr>
        <p:txBody>
          <a:bodyPr>
            <a:normAutofit/>
          </a:bodyPr>
          <a:lstStyle/>
          <a:p>
            <a:pPr marL="0" indent="0">
              <a:buNone/>
            </a:pPr>
            <a:r>
              <a:rPr lang="en-IN" sz="2000" dirty="0">
                <a:latin typeface="Tahoma" pitchFamily="34" charset="0"/>
                <a:ea typeface="Tahoma" pitchFamily="34" charset="0"/>
                <a:cs typeface="Tahoma" pitchFamily="34" charset="0"/>
              </a:rPr>
              <a:t>ii. Generate Interrupt – Mode 0</a:t>
            </a:r>
          </a:p>
          <a:p>
            <a:pPr marL="0" indent="0">
              <a:buClrTx/>
              <a:buNone/>
            </a:pPr>
            <a:r>
              <a:rPr lang="en-IN" sz="2000" dirty="0">
                <a:latin typeface="Tahoma" pitchFamily="34" charset="0"/>
                <a:ea typeface="Tahoma" pitchFamily="34" charset="0"/>
                <a:cs typeface="Tahoma" pitchFamily="34" charset="0"/>
              </a:rPr>
              <a:t>Count = Clock frequency / Counter frequency</a:t>
            </a:r>
          </a:p>
          <a:p>
            <a:pPr marL="0" indent="0">
              <a:buClrTx/>
              <a:buNone/>
            </a:pPr>
            <a:r>
              <a:rPr lang="en-IN" sz="2000" dirty="0">
                <a:latin typeface="Tahoma" pitchFamily="34" charset="0"/>
                <a:ea typeface="Tahoma" pitchFamily="34" charset="0"/>
                <a:cs typeface="Tahoma" pitchFamily="34" charset="0"/>
              </a:rPr>
              <a:t>Clock frequency = 1.5 MHz</a:t>
            </a:r>
          </a:p>
          <a:p>
            <a:pPr marL="0" indent="0">
              <a:buClrTx/>
              <a:buNone/>
            </a:pPr>
            <a:r>
              <a:rPr lang="en-IN" sz="2000" dirty="0">
                <a:latin typeface="Tahoma" pitchFamily="34" charset="0"/>
                <a:ea typeface="Tahoma" pitchFamily="34" charset="0"/>
                <a:cs typeface="Tahoma" pitchFamily="34" charset="0"/>
              </a:rPr>
              <a:t>Counter frequency = 1/time period = 1/10ms = 0.1 kHz</a:t>
            </a:r>
          </a:p>
          <a:p>
            <a:pPr>
              <a:buClrTx/>
              <a:buFont typeface="Symbol" panose="05050102010706020507" pitchFamily="18" charset="2"/>
              <a:buChar char="\"/>
            </a:pPr>
            <a:r>
              <a:rPr lang="en-IN" sz="2000" dirty="0">
                <a:latin typeface="Tahoma" pitchFamily="34" charset="0"/>
                <a:ea typeface="Tahoma" pitchFamily="34" charset="0"/>
                <a:cs typeface="Tahoma" pitchFamily="34" charset="0"/>
                <a:sym typeface="Symbol" panose="05050102010706020507" pitchFamily="18" charset="2"/>
              </a:rPr>
              <a:t>Count = 1.5 M/ 0.1 k = 15000 = 3A98H</a:t>
            </a:r>
          </a:p>
          <a:p>
            <a:pPr marL="0" indent="0">
              <a:buClrTx/>
              <a:buNone/>
            </a:pPr>
            <a:r>
              <a:rPr lang="en-IN" sz="2000" dirty="0">
                <a:latin typeface="Tahoma" pitchFamily="34" charset="0"/>
                <a:ea typeface="Tahoma" pitchFamily="34" charset="0"/>
                <a:cs typeface="Tahoma" pitchFamily="34" charset="0"/>
                <a:sym typeface="Symbol" panose="05050102010706020507" pitchFamily="18" charset="2"/>
              </a:rPr>
              <a:t>Control word for Counter 1:</a:t>
            </a:r>
          </a:p>
          <a:p>
            <a:pPr marL="0" indent="0">
              <a:buClrTx/>
              <a:buNone/>
            </a:pPr>
            <a:endParaRPr lang="en-IN" sz="2000" dirty="0">
              <a:latin typeface="Tahoma" pitchFamily="34" charset="0"/>
              <a:ea typeface="Tahoma" pitchFamily="34" charset="0"/>
              <a:cs typeface="Tahoma" pitchFamily="34" charset="0"/>
              <a:sym typeface="Symbol" panose="05050102010706020507" pitchFamily="18" charset="2"/>
            </a:endParaRPr>
          </a:p>
          <a:p>
            <a:pPr marL="0" indent="0">
              <a:buNone/>
            </a:pPr>
            <a:endParaRPr lang="en-IN" sz="2000" dirty="0">
              <a:latin typeface="Tahoma" pitchFamily="34" charset="0"/>
              <a:ea typeface="Tahoma" pitchFamily="34" charset="0"/>
              <a:cs typeface="Tahoma"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420235558"/>
              </p:ext>
            </p:extLst>
          </p:nvPr>
        </p:nvGraphicFramePr>
        <p:xfrm>
          <a:off x="842593" y="2780928"/>
          <a:ext cx="7200896" cy="370840"/>
        </p:xfrm>
        <a:graphic>
          <a:graphicData uri="http://schemas.openxmlformats.org/drawingml/2006/table">
            <a:tbl>
              <a:tblPr firstRow="1" bandRow="1">
                <a:tableStyleId>{5C22544A-7EE6-4342-B048-85BDC9FD1C3A}</a:tableStyleId>
              </a:tblPr>
              <a:tblGrid>
                <a:gridCol w="900112">
                  <a:extLst>
                    <a:ext uri="{9D8B030D-6E8A-4147-A177-3AD203B41FA5}">
                      <a16:colId xmlns:a16="http://schemas.microsoft.com/office/drawing/2014/main" val="20000"/>
                    </a:ext>
                  </a:extLst>
                </a:gridCol>
                <a:gridCol w="900112">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900112">
                  <a:extLst>
                    <a:ext uri="{9D8B030D-6E8A-4147-A177-3AD203B41FA5}">
                      <a16:colId xmlns:a16="http://schemas.microsoft.com/office/drawing/2014/main" val="20003"/>
                    </a:ext>
                  </a:extLst>
                </a:gridCol>
                <a:gridCol w="900112">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900112">
                  <a:extLst>
                    <a:ext uri="{9D8B030D-6E8A-4147-A177-3AD203B41FA5}">
                      <a16:colId xmlns:a16="http://schemas.microsoft.com/office/drawing/2014/main" val="20006"/>
                    </a:ext>
                  </a:extLst>
                </a:gridCol>
                <a:gridCol w="900112">
                  <a:extLst>
                    <a:ext uri="{9D8B030D-6E8A-4147-A177-3AD203B41FA5}">
                      <a16:colId xmlns:a16="http://schemas.microsoft.com/office/drawing/2014/main" val="20007"/>
                    </a:ext>
                  </a:extLst>
                </a:gridCol>
              </a:tblGrid>
              <a:tr h="370840">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grpSp>
        <p:nvGrpSpPr>
          <p:cNvPr id="7" name="Group 6"/>
          <p:cNvGrpSpPr/>
          <p:nvPr/>
        </p:nvGrpSpPr>
        <p:grpSpPr>
          <a:xfrm>
            <a:off x="504131" y="3267044"/>
            <a:ext cx="8857059" cy="3382144"/>
            <a:chOff x="0" y="2971800"/>
            <a:chExt cx="9144000" cy="4265966"/>
          </a:xfrm>
        </p:grpSpPr>
        <p:pic>
          <p:nvPicPr>
            <p:cNvPr id="5" name="Picture 4"/>
            <p:cNvPicPr>
              <a:picLocks noChangeAspect="1"/>
            </p:cNvPicPr>
            <p:nvPr/>
          </p:nvPicPr>
          <p:blipFill>
            <a:blip r:embed="rId2"/>
            <a:stretch>
              <a:fillRect/>
            </a:stretch>
          </p:blipFill>
          <p:spPr>
            <a:xfrm>
              <a:off x="51701" y="2971800"/>
              <a:ext cx="9092299" cy="2340816"/>
            </a:xfrm>
            <a:prstGeom prst="rect">
              <a:avLst/>
            </a:prstGeom>
          </p:spPr>
        </p:pic>
        <p:pic>
          <p:nvPicPr>
            <p:cNvPr id="6" name="Picture 5"/>
            <p:cNvPicPr>
              <a:picLocks noChangeAspect="1"/>
            </p:cNvPicPr>
            <p:nvPr/>
          </p:nvPicPr>
          <p:blipFill>
            <a:blip r:embed="rId3"/>
            <a:stretch>
              <a:fillRect/>
            </a:stretch>
          </p:blipFill>
          <p:spPr>
            <a:xfrm>
              <a:off x="0" y="5312616"/>
              <a:ext cx="7522610" cy="1925150"/>
            </a:xfrm>
            <a:prstGeom prst="rect">
              <a:avLst/>
            </a:prstGeom>
          </p:spPr>
        </p:pic>
      </p:grpSp>
      <p:sp>
        <p:nvSpPr>
          <p:cNvPr id="8" name="Round Same Side Corner Rectangle 7"/>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764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6366" y="476672"/>
            <a:ext cx="9721215" cy="4876800"/>
          </a:xfrm>
        </p:spPr>
        <p:txBody>
          <a:bodyPr>
            <a:normAutofit/>
          </a:bodyPr>
          <a:lstStyle/>
          <a:p>
            <a:pPr marL="0" indent="0">
              <a:buNone/>
            </a:pPr>
            <a:r>
              <a:rPr lang="en-IN" sz="2000" dirty="0">
                <a:latin typeface="Tahoma" pitchFamily="34" charset="0"/>
                <a:ea typeface="Tahoma" pitchFamily="34" charset="0"/>
                <a:cs typeface="Tahoma" pitchFamily="34" charset="0"/>
              </a:rPr>
              <a:t>iii. Generate Mono shot – Mode 1</a:t>
            </a:r>
          </a:p>
          <a:p>
            <a:pPr marL="0" indent="0">
              <a:buClrTx/>
              <a:buNone/>
            </a:pPr>
            <a:r>
              <a:rPr lang="en-IN" sz="2000" dirty="0">
                <a:latin typeface="Tahoma" pitchFamily="34" charset="0"/>
                <a:ea typeface="Tahoma" pitchFamily="34" charset="0"/>
                <a:cs typeface="Tahoma" pitchFamily="34" charset="0"/>
              </a:rPr>
              <a:t>Count = Clock frequency / Counter frequency</a:t>
            </a:r>
          </a:p>
          <a:p>
            <a:pPr marL="0" indent="0">
              <a:buClrTx/>
              <a:buNone/>
            </a:pPr>
            <a:r>
              <a:rPr lang="en-IN" sz="2000" dirty="0">
                <a:latin typeface="Tahoma" pitchFamily="34" charset="0"/>
                <a:ea typeface="Tahoma" pitchFamily="34" charset="0"/>
                <a:cs typeface="Tahoma" pitchFamily="34" charset="0"/>
              </a:rPr>
              <a:t>Clock frequency = 1.5 MHz</a:t>
            </a:r>
          </a:p>
          <a:p>
            <a:pPr marL="0" indent="0">
              <a:buClrTx/>
              <a:buNone/>
            </a:pPr>
            <a:r>
              <a:rPr lang="en-IN" sz="2000" dirty="0">
                <a:latin typeface="Tahoma" pitchFamily="34" charset="0"/>
                <a:ea typeface="Tahoma" pitchFamily="34" charset="0"/>
                <a:cs typeface="Tahoma" pitchFamily="34" charset="0"/>
              </a:rPr>
              <a:t>Counter frequency = 1/time period = 1/5ms = 0.2 kHz</a:t>
            </a:r>
          </a:p>
          <a:p>
            <a:pPr>
              <a:buClrTx/>
              <a:buFont typeface="Symbol" panose="05050102010706020507" pitchFamily="18" charset="2"/>
              <a:buChar char="\"/>
            </a:pPr>
            <a:r>
              <a:rPr lang="en-IN" sz="2000" dirty="0">
                <a:latin typeface="Tahoma" pitchFamily="34" charset="0"/>
                <a:ea typeface="Tahoma" pitchFamily="34" charset="0"/>
                <a:cs typeface="Tahoma" pitchFamily="34" charset="0"/>
                <a:sym typeface="Symbol" panose="05050102010706020507" pitchFamily="18" charset="2"/>
              </a:rPr>
              <a:t>Count = 1.5 M/ 0.2 k = 7500 =1D4CH</a:t>
            </a:r>
          </a:p>
          <a:p>
            <a:pPr marL="0" indent="0">
              <a:buClrTx/>
              <a:buNone/>
            </a:pPr>
            <a:r>
              <a:rPr lang="en-IN" sz="2000" dirty="0">
                <a:latin typeface="Tahoma" pitchFamily="34" charset="0"/>
                <a:ea typeface="Tahoma" pitchFamily="34" charset="0"/>
                <a:cs typeface="Tahoma" pitchFamily="34" charset="0"/>
                <a:sym typeface="Symbol" panose="05050102010706020507" pitchFamily="18" charset="2"/>
              </a:rPr>
              <a:t>Control word for Counter 2:</a:t>
            </a:r>
          </a:p>
          <a:p>
            <a:pPr marL="0" indent="0">
              <a:buClrTx/>
              <a:buNone/>
            </a:pPr>
            <a:endParaRPr lang="en-IN" sz="2000" dirty="0">
              <a:latin typeface="Tahoma" pitchFamily="34" charset="0"/>
              <a:ea typeface="Tahoma" pitchFamily="34" charset="0"/>
              <a:cs typeface="Tahoma" pitchFamily="34" charset="0"/>
              <a:sym typeface="Symbol" panose="05050102010706020507" pitchFamily="18" charset="2"/>
            </a:endParaRPr>
          </a:p>
          <a:p>
            <a:pPr marL="0" indent="0">
              <a:buNone/>
            </a:pPr>
            <a:endParaRPr lang="en-IN" sz="2000" dirty="0">
              <a:latin typeface="Tahoma" pitchFamily="34" charset="0"/>
              <a:ea typeface="Tahoma" pitchFamily="34" charset="0"/>
              <a:cs typeface="Tahoma"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117429180"/>
              </p:ext>
            </p:extLst>
          </p:nvPr>
        </p:nvGraphicFramePr>
        <p:xfrm>
          <a:off x="864171" y="2706901"/>
          <a:ext cx="7200896" cy="370840"/>
        </p:xfrm>
        <a:graphic>
          <a:graphicData uri="http://schemas.openxmlformats.org/drawingml/2006/table">
            <a:tbl>
              <a:tblPr firstRow="1" bandRow="1">
                <a:tableStyleId>{5C22544A-7EE6-4342-B048-85BDC9FD1C3A}</a:tableStyleId>
              </a:tblPr>
              <a:tblGrid>
                <a:gridCol w="900112">
                  <a:extLst>
                    <a:ext uri="{9D8B030D-6E8A-4147-A177-3AD203B41FA5}">
                      <a16:colId xmlns:a16="http://schemas.microsoft.com/office/drawing/2014/main" val="20000"/>
                    </a:ext>
                  </a:extLst>
                </a:gridCol>
                <a:gridCol w="900112">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900112">
                  <a:extLst>
                    <a:ext uri="{9D8B030D-6E8A-4147-A177-3AD203B41FA5}">
                      <a16:colId xmlns:a16="http://schemas.microsoft.com/office/drawing/2014/main" val="20003"/>
                    </a:ext>
                  </a:extLst>
                </a:gridCol>
                <a:gridCol w="900112">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900112">
                  <a:extLst>
                    <a:ext uri="{9D8B030D-6E8A-4147-A177-3AD203B41FA5}">
                      <a16:colId xmlns:a16="http://schemas.microsoft.com/office/drawing/2014/main" val="20006"/>
                    </a:ext>
                  </a:extLst>
                </a:gridCol>
                <a:gridCol w="900112">
                  <a:extLst>
                    <a:ext uri="{9D8B030D-6E8A-4147-A177-3AD203B41FA5}">
                      <a16:colId xmlns:a16="http://schemas.microsoft.com/office/drawing/2014/main" val="20007"/>
                    </a:ext>
                  </a:extLst>
                </a:gridCol>
              </a:tblGrid>
              <a:tr h="370840">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1</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solidFill>
                            <a:srgbClr val="FF0000"/>
                          </a:solidFill>
                        </a:rPr>
                        <a:t>0</a:t>
                      </a:r>
                    </a:p>
                  </a:txBody>
                  <a:tcPr marL="108013" marR="1080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pic>
        <p:nvPicPr>
          <p:cNvPr id="2" name="Picture 1"/>
          <p:cNvPicPr>
            <a:picLocks noChangeAspect="1"/>
          </p:cNvPicPr>
          <p:nvPr/>
        </p:nvPicPr>
        <p:blipFill>
          <a:blip r:embed="rId2"/>
          <a:stretch>
            <a:fillRect/>
          </a:stretch>
        </p:blipFill>
        <p:spPr>
          <a:xfrm>
            <a:off x="1152203" y="3207041"/>
            <a:ext cx="9109080" cy="3479044"/>
          </a:xfrm>
          <a:prstGeom prst="rect">
            <a:avLst/>
          </a:prstGeom>
        </p:spPr>
      </p:pic>
      <p:sp>
        <p:nvSpPr>
          <p:cNvPr id="5" name="Round Same Side Corner Rectangle 4"/>
          <p:cNvSpPr/>
          <p:nvPr/>
        </p:nvSpPr>
        <p:spPr>
          <a:xfrm>
            <a:off x="140032" y="260648"/>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76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additive="base">
                                        <p:cTn id="37" dur="500" fill="hold"/>
                                        <p:tgtEl>
                                          <p:spTgt spid="2"/>
                                        </p:tgtEl>
                                        <p:attrNameLst>
                                          <p:attrName>ppt_x</p:attrName>
                                        </p:attrNameLst>
                                      </p:cBhvr>
                                      <p:tavLst>
                                        <p:tav tm="0">
                                          <p:val>
                                            <p:strVal val="#ppt_x"/>
                                          </p:val>
                                        </p:tav>
                                        <p:tav tm="100000">
                                          <p:val>
                                            <p:strVal val="#ppt_x"/>
                                          </p:val>
                                        </p:tav>
                                      </p:tavLst>
                                    </p:anim>
                                    <p:anim calcmode="lin" valueType="num">
                                      <p:cBhvr additive="base">
                                        <p:cTn id="3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fontAlgn="base"/>
            <a:r>
              <a:rPr lang="en-US" sz="2400" b="1" dirty="0">
                <a:latin typeface="Tahoma" pitchFamily="34" charset="0"/>
                <a:ea typeface="Tahoma" pitchFamily="34" charset="0"/>
                <a:cs typeface="Tahoma" pitchFamily="34" charset="0"/>
              </a:rPr>
              <a:t>Stack Pointer:</a:t>
            </a:r>
            <a:r>
              <a:rPr lang="en-US" sz="2400" dirty="0">
                <a:latin typeface="Tahoma" pitchFamily="34" charset="0"/>
                <a:ea typeface="Tahoma" pitchFamily="34" charset="0"/>
                <a:cs typeface="Tahoma" pitchFamily="34" charset="0"/>
              </a:rPr>
              <a:t> </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Points to Stack top. Stack is in Stack Segment, used during instructions like PUSH, POP, CALL, RET etc.</a:t>
            </a:r>
          </a:p>
          <a:p>
            <a:pPr fontAlgn="base"/>
            <a:r>
              <a:rPr lang="en-US" sz="2400" b="1" dirty="0">
                <a:latin typeface="Tahoma" pitchFamily="34" charset="0"/>
                <a:ea typeface="Tahoma" pitchFamily="34" charset="0"/>
                <a:cs typeface="Tahoma" pitchFamily="34" charset="0"/>
              </a:rPr>
              <a:t>Base Pointer:</a:t>
            </a:r>
            <a:r>
              <a:rPr lang="en-US" sz="2400" dirty="0">
                <a:latin typeface="Tahoma" pitchFamily="34" charset="0"/>
                <a:ea typeface="Tahoma" pitchFamily="34" charset="0"/>
                <a:cs typeface="Tahoma" pitchFamily="34" charset="0"/>
              </a:rPr>
              <a:t> </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BP can hold offset address of any location in the stack segment. It is used to access random locations of the stack.</a:t>
            </a:r>
          </a:p>
          <a:p>
            <a:pPr fontAlgn="base"/>
            <a:r>
              <a:rPr lang="en-US" sz="2400" b="1" dirty="0">
                <a:latin typeface="Tahoma" pitchFamily="34" charset="0"/>
                <a:ea typeface="Tahoma" pitchFamily="34" charset="0"/>
                <a:cs typeface="Tahoma" pitchFamily="34" charset="0"/>
              </a:rPr>
              <a:t>Source Index:</a:t>
            </a:r>
            <a:r>
              <a:rPr lang="en-US" sz="2400" dirty="0">
                <a:latin typeface="Tahoma" pitchFamily="34" charset="0"/>
                <a:ea typeface="Tahoma" pitchFamily="34" charset="0"/>
                <a:cs typeface="Tahoma" pitchFamily="34" charset="0"/>
              </a:rPr>
              <a:t> </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It holds offset address in Data Segment during string operations.</a:t>
            </a:r>
          </a:p>
          <a:p>
            <a:pPr fontAlgn="base"/>
            <a:r>
              <a:rPr lang="en-US" sz="2400" b="1" dirty="0">
                <a:latin typeface="Tahoma" pitchFamily="34" charset="0"/>
                <a:ea typeface="Tahoma" pitchFamily="34" charset="0"/>
                <a:cs typeface="Tahoma" pitchFamily="34" charset="0"/>
              </a:rPr>
              <a:t>Destination Index:</a:t>
            </a:r>
            <a:r>
              <a:rPr lang="en-US" sz="2400" dirty="0">
                <a:latin typeface="Tahoma" pitchFamily="34" charset="0"/>
                <a:ea typeface="Tahoma" pitchFamily="34" charset="0"/>
                <a:cs typeface="Tahoma" pitchFamily="34" charset="0"/>
              </a:rPr>
              <a:t> </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It holds offset address in Extra Segment during string operations.</a:t>
            </a: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Special Purpose Register     </a:t>
            </a:r>
          </a:p>
        </p:txBody>
      </p:sp>
    </p:spTree>
    <p:extLst>
      <p:ext uri="{BB962C8B-B14F-4D97-AF65-F5344CB8AC3E}">
        <p14:creationId xmlns:p14="http://schemas.microsoft.com/office/powerpoint/2010/main" val="2923549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7108" y="1556792"/>
            <a:ext cx="9879115" cy="1799080"/>
          </a:xfrm>
        </p:spPr>
        <p:txBody>
          <a:bodyPr>
            <a:normAutofit fontScale="92500"/>
          </a:bodyPr>
          <a:lstStyle/>
          <a:p>
            <a:pPr algn="just"/>
            <a:r>
              <a:rPr lang="en-IN" dirty="0"/>
              <a:t>A flag is a FF that indicates some condition produced by the execution of an instruction or controls certain operations of the EU.</a:t>
            </a:r>
          </a:p>
          <a:p>
            <a:pPr algn="just"/>
            <a:r>
              <a:rPr lang="en-IN" dirty="0"/>
              <a:t>16-bit flag register contains 9 active flags, out of which 6 are used to indicate some </a:t>
            </a:r>
            <a:r>
              <a:rPr lang="en-IN" i="1" dirty="0"/>
              <a:t>condition </a:t>
            </a:r>
            <a:r>
              <a:rPr lang="en-IN" dirty="0"/>
              <a:t> produced by an instruction</a:t>
            </a:r>
          </a:p>
        </p:txBody>
      </p:sp>
      <p:grpSp>
        <p:nvGrpSpPr>
          <p:cNvPr id="10" name="Group 9"/>
          <p:cNvGrpSpPr/>
          <p:nvPr/>
        </p:nvGrpSpPr>
        <p:grpSpPr>
          <a:xfrm>
            <a:off x="977584" y="3367257"/>
            <a:ext cx="9611718" cy="3169472"/>
            <a:chOff x="1259632" y="3789040"/>
            <a:chExt cx="7884202" cy="2943225"/>
          </a:xfrm>
        </p:grpSpPr>
        <p:pic>
          <p:nvPicPr>
            <p:cNvPr id="3078" name="Picture 6" descr="Image result for 8086 flag register forma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3789040"/>
              <a:ext cx="5724525" cy="2943225"/>
            </a:xfrm>
            <a:prstGeom prst="rect">
              <a:avLst/>
            </a:prstGeom>
            <a:noFill/>
            <a:extLst>
              <a:ext uri="{909E8E84-426E-40DD-AFC4-6F175D3DCCD1}">
                <a14:hiddenFill xmlns:a14="http://schemas.microsoft.com/office/drawing/2010/main">
                  <a:solidFill>
                    <a:srgbClr val="FFFFFF"/>
                  </a:solidFill>
                </a14:hiddenFill>
              </a:ext>
            </a:extLst>
          </p:spPr>
        </p:pic>
        <p:sp>
          <p:nvSpPr>
            <p:cNvPr id="5" name="Right Brace 4"/>
            <p:cNvSpPr/>
            <p:nvPr/>
          </p:nvSpPr>
          <p:spPr>
            <a:xfrm>
              <a:off x="6660232" y="4293096"/>
              <a:ext cx="323925" cy="1296144"/>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 name="Right Brace 8"/>
            <p:cNvSpPr/>
            <p:nvPr/>
          </p:nvSpPr>
          <p:spPr>
            <a:xfrm>
              <a:off x="6938882" y="5733256"/>
              <a:ext cx="225406" cy="569311"/>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6" name="TextBox 5"/>
            <p:cNvSpPr txBox="1"/>
            <p:nvPr/>
          </p:nvSpPr>
          <p:spPr>
            <a:xfrm>
              <a:off x="7236296" y="4581128"/>
              <a:ext cx="1728192" cy="342968"/>
            </a:xfrm>
            <a:prstGeom prst="rect">
              <a:avLst/>
            </a:prstGeom>
            <a:noFill/>
          </p:spPr>
          <p:txBody>
            <a:bodyPr wrap="square" rtlCol="0">
              <a:spAutoFit/>
            </a:bodyPr>
            <a:lstStyle/>
            <a:p>
              <a:r>
                <a:rPr lang="en-IN" dirty="0"/>
                <a:t>Condition Flags</a:t>
              </a:r>
            </a:p>
          </p:txBody>
        </p:sp>
        <p:sp>
          <p:nvSpPr>
            <p:cNvPr id="12" name="TextBox 11"/>
            <p:cNvSpPr txBox="1"/>
            <p:nvPr/>
          </p:nvSpPr>
          <p:spPr>
            <a:xfrm>
              <a:off x="7415642" y="6045894"/>
              <a:ext cx="1728192" cy="342968"/>
            </a:xfrm>
            <a:prstGeom prst="rect">
              <a:avLst/>
            </a:prstGeom>
            <a:noFill/>
          </p:spPr>
          <p:txBody>
            <a:bodyPr wrap="square" rtlCol="0">
              <a:spAutoFit/>
            </a:bodyPr>
            <a:lstStyle/>
            <a:p>
              <a:r>
                <a:rPr lang="en-IN" dirty="0"/>
                <a:t>Control Flags</a:t>
              </a:r>
            </a:p>
          </p:txBody>
        </p:sp>
        <p:cxnSp>
          <p:nvCxnSpPr>
            <p:cNvPr id="8" name="Straight Arrow Connector 7"/>
            <p:cNvCxnSpPr/>
            <p:nvPr/>
          </p:nvCxnSpPr>
          <p:spPr>
            <a:xfrm flipH="1">
              <a:off x="6012160" y="5260652"/>
              <a:ext cx="1403482" cy="115457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11" name="Round Same Side Corner Rectangle 10"/>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Flag Register     </a:t>
            </a:r>
          </a:p>
        </p:txBody>
      </p:sp>
    </p:spTree>
    <p:extLst>
      <p:ext uri="{BB962C8B-B14F-4D97-AF65-F5344CB8AC3E}">
        <p14:creationId xmlns:p14="http://schemas.microsoft.com/office/powerpoint/2010/main" val="1823928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Slide Number Placeholder 47"/>
          <p:cNvSpPr>
            <a:spLocks noGrp="1"/>
          </p:cNvSpPr>
          <p:nvPr>
            <p:ph type="sldNum" sz="quarter" idx="12"/>
          </p:nvPr>
        </p:nvSpPr>
        <p:spPr/>
        <p:txBody>
          <a:bodyPr/>
          <a:lstStyle/>
          <a:p>
            <a:fld id="{85E6815B-E59C-4D87-B1F6-ECBDD22AF1DC}" type="slidenum">
              <a:rPr lang="en-US" smtClean="0"/>
              <a:pPr/>
              <a:t>17</a:t>
            </a:fld>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859643019"/>
              </p:ext>
            </p:extLst>
          </p:nvPr>
        </p:nvGraphicFramePr>
        <p:xfrm>
          <a:off x="720090" y="3505200"/>
          <a:ext cx="9091140" cy="838200"/>
        </p:xfrm>
        <a:graphic>
          <a:graphicData uri="http://schemas.openxmlformats.org/drawingml/2006/table">
            <a:tbl>
              <a:tblPr>
                <a:tableStyleId>{5C22544A-7EE6-4342-B048-85BDC9FD1C3A}</a:tableStyleId>
              </a:tblPr>
              <a:tblGrid>
                <a:gridCol w="540068">
                  <a:extLst>
                    <a:ext uri="{9D8B030D-6E8A-4147-A177-3AD203B41FA5}">
                      <a16:colId xmlns:a16="http://schemas.microsoft.com/office/drawing/2014/main" val="20000"/>
                    </a:ext>
                  </a:extLst>
                </a:gridCol>
                <a:gridCol w="540068">
                  <a:extLst>
                    <a:ext uri="{9D8B030D-6E8A-4147-A177-3AD203B41FA5}">
                      <a16:colId xmlns:a16="http://schemas.microsoft.com/office/drawing/2014/main" val="20001"/>
                    </a:ext>
                  </a:extLst>
                </a:gridCol>
                <a:gridCol w="540068">
                  <a:extLst>
                    <a:ext uri="{9D8B030D-6E8A-4147-A177-3AD203B41FA5}">
                      <a16:colId xmlns:a16="http://schemas.microsoft.com/office/drawing/2014/main" val="20002"/>
                    </a:ext>
                  </a:extLst>
                </a:gridCol>
                <a:gridCol w="540068">
                  <a:extLst>
                    <a:ext uri="{9D8B030D-6E8A-4147-A177-3AD203B41FA5}">
                      <a16:colId xmlns:a16="http://schemas.microsoft.com/office/drawing/2014/main" val="20003"/>
                    </a:ext>
                  </a:extLst>
                </a:gridCol>
                <a:gridCol w="630079">
                  <a:extLst>
                    <a:ext uri="{9D8B030D-6E8A-4147-A177-3AD203B41FA5}">
                      <a16:colId xmlns:a16="http://schemas.microsoft.com/office/drawing/2014/main" val="20004"/>
                    </a:ext>
                  </a:extLst>
                </a:gridCol>
                <a:gridCol w="630079">
                  <a:extLst>
                    <a:ext uri="{9D8B030D-6E8A-4147-A177-3AD203B41FA5}">
                      <a16:colId xmlns:a16="http://schemas.microsoft.com/office/drawing/2014/main" val="20005"/>
                    </a:ext>
                  </a:extLst>
                </a:gridCol>
                <a:gridCol w="630079">
                  <a:extLst>
                    <a:ext uri="{9D8B030D-6E8A-4147-A177-3AD203B41FA5}">
                      <a16:colId xmlns:a16="http://schemas.microsoft.com/office/drawing/2014/main" val="20006"/>
                    </a:ext>
                  </a:extLst>
                </a:gridCol>
                <a:gridCol w="630079">
                  <a:extLst>
                    <a:ext uri="{9D8B030D-6E8A-4147-A177-3AD203B41FA5}">
                      <a16:colId xmlns:a16="http://schemas.microsoft.com/office/drawing/2014/main" val="20007"/>
                    </a:ext>
                  </a:extLst>
                </a:gridCol>
                <a:gridCol w="540068">
                  <a:extLst>
                    <a:ext uri="{9D8B030D-6E8A-4147-A177-3AD203B41FA5}">
                      <a16:colId xmlns:a16="http://schemas.microsoft.com/office/drawing/2014/main" val="20008"/>
                    </a:ext>
                  </a:extLst>
                </a:gridCol>
                <a:gridCol w="540068">
                  <a:extLst>
                    <a:ext uri="{9D8B030D-6E8A-4147-A177-3AD203B41FA5}">
                      <a16:colId xmlns:a16="http://schemas.microsoft.com/office/drawing/2014/main" val="20009"/>
                    </a:ext>
                  </a:extLst>
                </a:gridCol>
                <a:gridCol w="540068">
                  <a:extLst>
                    <a:ext uri="{9D8B030D-6E8A-4147-A177-3AD203B41FA5}">
                      <a16:colId xmlns:a16="http://schemas.microsoft.com/office/drawing/2014/main" val="20010"/>
                    </a:ext>
                  </a:extLst>
                </a:gridCol>
                <a:gridCol w="630079">
                  <a:extLst>
                    <a:ext uri="{9D8B030D-6E8A-4147-A177-3AD203B41FA5}">
                      <a16:colId xmlns:a16="http://schemas.microsoft.com/office/drawing/2014/main" val="20011"/>
                    </a:ext>
                  </a:extLst>
                </a:gridCol>
                <a:gridCol w="540068">
                  <a:extLst>
                    <a:ext uri="{9D8B030D-6E8A-4147-A177-3AD203B41FA5}">
                      <a16:colId xmlns:a16="http://schemas.microsoft.com/office/drawing/2014/main" val="20012"/>
                    </a:ext>
                  </a:extLst>
                </a:gridCol>
                <a:gridCol w="540068">
                  <a:extLst>
                    <a:ext uri="{9D8B030D-6E8A-4147-A177-3AD203B41FA5}">
                      <a16:colId xmlns:a16="http://schemas.microsoft.com/office/drawing/2014/main" val="20013"/>
                    </a:ext>
                  </a:extLst>
                </a:gridCol>
                <a:gridCol w="540068">
                  <a:extLst>
                    <a:ext uri="{9D8B030D-6E8A-4147-A177-3AD203B41FA5}">
                      <a16:colId xmlns:a16="http://schemas.microsoft.com/office/drawing/2014/main" val="20014"/>
                    </a:ext>
                  </a:extLst>
                </a:gridCol>
                <a:gridCol w="540065">
                  <a:extLst>
                    <a:ext uri="{9D8B030D-6E8A-4147-A177-3AD203B41FA5}">
                      <a16:colId xmlns:a16="http://schemas.microsoft.com/office/drawing/2014/main" val="20015"/>
                    </a:ext>
                  </a:extLst>
                </a:gridCol>
              </a:tblGrid>
              <a:tr h="295835">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15</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14</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13</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12</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11</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10</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9</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8</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7</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6</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5</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4</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3</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2</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1</a:t>
                      </a:r>
                    </a:p>
                  </a:txBody>
                  <a:tcPr marL="81010" marR="81010" marT="0" marB="0">
                    <a:solidFill>
                      <a:schemeClr val="bg1"/>
                    </a:solidFill>
                  </a:tcPr>
                </a:tc>
                <a:tc>
                  <a:txBody>
                    <a:bodyPr/>
                    <a:lstStyle/>
                    <a:p>
                      <a:pPr marL="0" marR="0" algn="ctr">
                        <a:spcBef>
                          <a:spcPts val="0"/>
                        </a:spcBef>
                        <a:spcAft>
                          <a:spcPts val="0"/>
                        </a:spcAft>
                      </a:pPr>
                      <a:r>
                        <a:rPr lang="en-US" sz="1300" b="0" dirty="0">
                          <a:effectLst/>
                          <a:latin typeface="Verdana" pitchFamily="34" charset="0"/>
                          <a:ea typeface="Verdana" pitchFamily="34" charset="0"/>
                          <a:cs typeface="Verdana" pitchFamily="34" charset="0"/>
                        </a:rPr>
                        <a:t>0</a:t>
                      </a:r>
                    </a:p>
                  </a:txBody>
                  <a:tcPr marL="81010" marR="81010" marT="0" marB="0">
                    <a:solidFill>
                      <a:schemeClr val="bg1"/>
                    </a:solidFill>
                  </a:tcPr>
                </a:tc>
                <a:extLst>
                  <a:ext uri="{0D108BD9-81ED-4DB2-BD59-A6C34878D82A}">
                    <a16:rowId xmlns:a16="http://schemas.microsoft.com/office/drawing/2014/main" val="10000"/>
                  </a:ext>
                </a:extLst>
              </a:tr>
              <a:tr h="542365">
                <a:tc>
                  <a:txBody>
                    <a:bodyPr/>
                    <a:lstStyle/>
                    <a:p>
                      <a:pPr marL="0" marR="0" algn="ctr">
                        <a:spcBef>
                          <a:spcPts val="0"/>
                        </a:spcBef>
                        <a:spcAft>
                          <a:spcPts val="0"/>
                        </a:spcAft>
                      </a:pPr>
                      <a:endParaRPr lang="en-US" sz="1300" b="1" dirty="0">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OF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DF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IF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TF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SF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ZF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AF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PF</a:t>
                      </a: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txBody>
                  <a:tcPr marL="81010" marR="81010" marT="0" marB="0">
                    <a:solidFill>
                      <a:srgbClr val="CC0099"/>
                    </a:solidFill>
                  </a:tcPr>
                </a:tc>
                <a:tc>
                  <a:txBody>
                    <a:bodyPr/>
                    <a:lstStyle/>
                    <a:p>
                      <a:pPr marL="0" marR="0" algn="ctr">
                        <a:spcBef>
                          <a:spcPts val="0"/>
                        </a:spcBef>
                        <a:spcAft>
                          <a:spcPts val="0"/>
                        </a:spcAft>
                      </a:pPr>
                      <a:endParaRPr lang="en-US" sz="1300" b="1" dirty="0">
                        <a:solidFill>
                          <a:schemeClr val="bg1"/>
                        </a:solidFill>
                        <a:effectLst/>
                        <a:latin typeface="Verdana" pitchFamily="34" charset="0"/>
                        <a:ea typeface="Verdana" pitchFamily="34" charset="0"/>
                        <a:cs typeface="Verdana" pitchFamily="34" charset="0"/>
                      </a:endParaRPr>
                    </a:p>
                    <a:p>
                      <a:pPr marL="0" marR="0" algn="ctr">
                        <a:spcBef>
                          <a:spcPts val="0"/>
                        </a:spcBef>
                        <a:spcAft>
                          <a:spcPts val="0"/>
                        </a:spcAft>
                      </a:pPr>
                      <a:r>
                        <a:rPr lang="en-US" sz="1300" b="1" dirty="0">
                          <a:solidFill>
                            <a:schemeClr val="bg1"/>
                          </a:solidFill>
                          <a:effectLst/>
                          <a:latin typeface="Verdana" pitchFamily="34" charset="0"/>
                          <a:ea typeface="Verdana" pitchFamily="34" charset="0"/>
                          <a:cs typeface="Verdana" pitchFamily="34" charset="0"/>
                        </a:rPr>
                        <a:t>CF</a:t>
                      </a:r>
                    </a:p>
                  </a:txBody>
                  <a:tcPr marL="81010" marR="81010" marT="0" marB="0">
                    <a:solidFill>
                      <a:srgbClr val="CC0099"/>
                    </a:solidFill>
                  </a:tcPr>
                </a:tc>
                <a:extLst>
                  <a:ext uri="{0D108BD9-81ED-4DB2-BD59-A6C34878D82A}">
                    <a16:rowId xmlns:a16="http://schemas.microsoft.com/office/drawing/2014/main" val="10001"/>
                  </a:ext>
                </a:extLst>
              </a:tr>
            </a:tbl>
          </a:graphicData>
        </a:graphic>
      </p:graphicFrame>
      <p:sp>
        <p:nvSpPr>
          <p:cNvPr id="6" name="Line Callout 2 5"/>
          <p:cNvSpPr/>
          <p:nvPr/>
        </p:nvSpPr>
        <p:spPr>
          <a:xfrm>
            <a:off x="7740969" y="838203"/>
            <a:ext cx="2970371" cy="1133475"/>
          </a:xfrm>
          <a:prstGeom prst="borderCallout2">
            <a:avLst>
              <a:gd name="adj1" fmla="val 100263"/>
              <a:gd name="adj2" fmla="val 99703"/>
              <a:gd name="adj3" fmla="val 138918"/>
              <a:gd name="adj4" fmla="val 99851"/>
              <a:gd name="adj5" fmla="val 272164"/>
              <a:gd name="adj6" fmla="val 59420"/>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Carry Flag</a:t>
            </a:r>
          </a:p>
          <a:p>
            <a:pPr algn="ctr"/>
            <a:endParaRPr lang="en-US" sz="1200" b="1" dirty="0">
              <a:solidFill>
                <a:schemeClr val="tx1"/>
              </a:solidFill>
              <a:latin typeface="Verdana" pitchFamily="34" charset="0"/>
              <a:ea typeface="Verdana" pitchFamily="34" charset="0"/>
              <a:cs typeface="Verdana" pitchFamily="34" charset="0"/>
            </a:endParaRPr>
          </a:p>
          <a:p>
            <a:pPr algn="just"/>
            <a:r>
              <a:rPr lang="en-US" sz="1200" dirty="0">
                <a:solidFill>
                  <a:schemeClr val="tx1"/>
                </a:solidFill>
                <a:latin typeface="Verdana" pitchFamily="34" charset="0"/>
                <a:ea typeface="Verdana" pitchFamily="34" charset="0"/>
                <a:cs typeface="Verdana" pitchFamily="34" charset="0"/>
              </a:rPr>
              <a:t>This flag is set, when there is a carry out of MSB in case of addition or a borrow in case of subtraction.</a:t>
            </a:r>
          </a:p>
        </p:txBody>
      </p:sp>
      <p:sp>
        <p:nvSpPr>
          <p:cNvPr id="11" name="Line Callout 2 10"/>
          <p:cNvSpPr/>
          <p:nvPr/>
        </p:nvSpPr>
        <p:spPr>
          <a:xfrm>
            <a:off x="6660833" y="2085978"/>
            <a:ext cx="3364170" cy="1133475"/>
          </a:xfrm>
          <a:prstGeom prst="borderCallout2">
            <a:avLst>
              <a:gd name="adj1" fmla="val 99423"/>
              <a:gd name="adj2" fmla="val 62245"/>
              <a:gd name="adj3" fmla="val 127153"/>
              <a:gd name="adj4" fmla="val 62450"/>
              <a:gd name="adj5" fmla="val 173845"/>
              <a:gd name="adj6" fmla="val 53624"/>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Parity Flag</a:t>
            </a:r>
          </a:p>
          <a:p>
            <a:pPr algn="ctr"/>
            <a:endParaRPr lang="en-US" sz="1200" b="1" dirty="0">
              <a:solidFill>
                <a:schemeClr val="tx1"/>
              </a:solidFill>
              <a:latin typeface="Verdana" pitchFamily="34" charset="0"/>
              <a:ea typeface="Verdana" pitchFamily="34" charset="0"/>
              <a:cs typeface="Verdana" pitchFamily="34" charset="0"/>
            </a:endParaRPr>
          </a:p>
          <a:p>
            <a:pPr algn="just"/>
            <a:r>
              <a:rPr lang="en-US" sz="1200" dirty="0">
                <a:solidFill>
                  <a:schemeClr val="tx1"/>
                </a:solidFill>
                <a:latin typeface="Verdana" pitchFamily="34" charset="0"/>
                <a:ea typeface="Verdana" pitchFamily="34" charset="0"/>
                <a:cs typeface="Verdana" pitchFamily="34" charset="0"/>
              </a:rPr>
              <a:t>This flag is set to 1, if the lower byte of the result contains even number   of 1’s ; for odd number of  1’s  set to zero.</a:t>
            </a:r>
          </a:p>
        </p:txBody>
      </p:sp>
      <p:sp>
        <p:nvSpPr>
          <p:cNvPr id="12" name="Line Callout 2 11"/>
          <p:cNvSpPr/>
          <p:nvPr/>
        </p:nvSpPr>
        <p:spPr>
          <a:xfrm>
            <a:off x="3690461" y="723903"/>
            <a:ext cx="3780473" cy="1247775"/>
          </a:xfrm>
          <a:prstGeom prst="borderCallout2">
            <a:avLst>
              <a:gd name="adj1" fmla="val 100872"/>
              <a:gd name="adj2" fmla="val 75001"/>
              <a:gd name="adj3" fmla="val 201501"/>
              <a:gd name="adj4" fmla="val 74885"/>
              <a:gd name="adj5" fmla="val 269830"/>
              <a:gd name="adj6" fmla="val 94241"/>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Auxiliary Carry Flag</a:t>
            </a:r>
          </a:p>
          <a:p>
            <a:pPr algn="ctr"/>
            <a:endParaRPr lang="en-US" sz="1200" b="1" dirty="0">
              <a:solidFill>
                <a:schemeClr val="tx1"/>
              </a:solidFill>
              <a:latin typeface="Verdana" pitchFamily="34" charset="0"/>
              <a:ea typeface="Verdana" pitchFamily="34" charset="0"/>
              <a:cs typeface="Verdana" pitchFamily="34" charset="0"/>
            </a:endParaRPr>
          </a:p>
          <a:p>
            <a:pPr algn="just"/>
            <a:r>
              <a:rPr lang="en-US" sz="1200" dirty="0">
                <a:solidFill>
                  <a:schemeClr val="tx1"/>
                </a:solidFill>
                <a:latin typeface="Verdana" pitchFamily="34" charset="0"/>
                <a:ea typeface="Verdana" pitchFamily="34" charset="0"/>
                <a:cs typeface="Verdana" pitchFamily="34" charset="0"/>
              </a:rPr>
              <a:t>This is set, if there is a carry from the lowest nibble, </a:t>
            </a:r>
            <a:r>
              <a:rPr lang="en-US" sz="1200" dirty="0" err="1">
                <a:solidFill>
                  <a:schemeClr val="tx1"/>
                </a:solidFill>
                <a:latin typeface="Verdana" pitchFamily="34" charset="0"/>
                <a:ea typeface="Verdana" pitchFamily="34" charset="0"/>
                <a:cs typeface="Verdana" pitchFamily="34" charset="0"/>
              </a:rPr>
              <a:t>i.e</a:t>
            </a:r>
            <a:r>
              <a:rPr lang="en-US" sz="1200" dirty="0">
                <a:solidFill>
                  <a:schemeClr val="tx1"/>
                </a:solidFill>
                <a:latin typeface="Verdana" pitchFamily="34" charset="0"/>
                <a:ea typeface="Verdana" pitchFamily="34" charset="0"/>
                <a:cs typeface="Verdana" pitchFamily="34" charset="0"/>
              </a:rPr>
              <a:t>, bit three during addition, or borrow for the lowest nibble, </a:t>
            </a:r>
            <a:r>
              <a:rPr lang="en-US" sz="1200" dirty="0" err="1">
                <a:solidFill>
                  <a:schemeClr val="tx1"/>
                </a:solidFill>
                <a:latin typeface="Verdana" pitchFamily="34" charset="0"/>
                <a:ea typeface="Verdana" pitchFamily="34" charset="0"/>
                <a:cs typeface="Verdana" pitchFamily="34" charset="0"/>
              </a:rPr>
              <a:t>i.e</a:t>
            </a:r>
            <a:r>
              <a:rPr lang="en-US" sz="1200" dirty="0">
                <a:solidFill>
                  <a:schemeClr val="tx1"/>
                </a:solidFill>
                <a:latin typeface="Verdana" pitchFamily="34" charset="0"/>
                <a:ea typeface="Verdana" pitchFamily="34" charset="0"/>
                <a:cs typeface="Verdana" pitchFamily="34" charset="0"/>
              </a:rPr>
              <a:t>, bit three, during subtraction.</a:t>
            </a:r>
          </a:p>
        </p:txBody>
      </p:sp>
      <p:sp>
        <p:nvSpPr>
          <p:cNvPr id="13" name="Line Callout 2 12"/>
          <p:cNvSpPr/>
          <p:nvPr/>
        </p:nvSpPr>
        <p:spPr>
          <a:xfrm>
            <a:off x="2954249" y="2076453"/>
            <a:ext cx="3150394" cy="1133475"/>
          </a:xfrm>
          <a:prstGeom prst="borderCallout2">
            <a:avLst>
              <a:gd name="adj1" fmla="val 98582"/>
              <a:gd name="adj2" fmla="val 99703"/>
              <a:gd name="adj3" fmla="val 121272"/>
              <a:gd name="adj4" fmla="val 100242"/>
              <a:gd name="adj5" fmla="val 167122"/>
              <a:gd name="adj6" fmla="val 106211"/>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Zero Flag</a:t>
            </a:r>
          </a:p>
          <a:p>
            <a:pPr algn="ctr"/>
            <a:endParaRPr lang="en-US" sz="1200" dirty="0">
              <a:solidFill>
                <a:schemeClr val="tx1"/>
              </a:solidFill>
              <a:latin typeface="Verdana" pitchFamily="34" charset="0"/>
              <a:ea typeface="Verdana" pitchFamily="34" charset="0"/>
              <a:cs typeface="Verdana" pitchFamily="34" charset="0"/>
            </a:endParaRPr>
          </a:p>
          <a:p>
            <a:pPr algn="just"/>
            <a:r>
              <a:rPr lang="en-US" sz="1200" dirty="0">
                <a:solidFill>
                  <a:schemeClr val="tx1"/>
                </a:solidFill>
                <a:latin typeface="Verdana" pitchFamily="34" charset="0"/>
                <a:ea typeface="Verdana" pitchFamily="34" charset="0"/>
                <a:cs typeface="Verdana" pitchFamily="34" charset="0"/>
              </a:rPr>
              <a:t>This flag is set, if the result of the computation or comparison performed by an instruction is zero</a:t>
            </a:r>
          </a:p>
        </p:txBody>
      </p:sp>
      <p:sp>
        <p:nvSpPr>
          <p:cNvPr id="14" name="Line Callout 2 13"/>
          <p:cNvSpPr/>
          <p:nvPr/>
        </p:nvSpPr>
        <p:spPr>
          <a:xfrm>
            <a:off x="73891" y="2095500"/>
            <a:ext cx="2716459" cy="952500"/>
          </a:xfrm>
          <a:prstGeom prst="borderCallout2">
            <a:avLst>
              <a:gd name="adj1" fmla="val 99858"/>
              <a:gd name="adj2" fmla="val 90354"/>
              <a:gd name="adj3" fmla="val 129399"/>
              <a:gd name="adj4" fmla="val 90348"/>
              <a:gd name="adj5" fmla="val 195897"/>
              <a:gd name="adj6" fmla="val 205196"/>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Sign Flag</a:t>
            </a:r>
          </a:p>
          <a:p>
            <a:pPr algn="ctr"/>
            <a:endParaRPr lang="en-US" sz="1200" dirty="0">
              <a:solidFill>
                <a:schemeClr val="tx1"/>
              </a:solidFill>
              <a:latin typeface="Verdana" pitchFamily="34" charset="0"/>
              <a:ea typeface="Verdana" pitchFamily="34" charset="0"/>
              <a:cs typeface="Verdana" pitchFamily="34" charset="0"/>
            </a:endParaRPr>
          </a:p>
          <a:p>
            <a:pPr algn="ctr"/>
            <a:r>
              <a:rPr lang="en-US" sz="1200" dirty="0">
                <a:solidFill>
                  <a:schemeClr val="tx1"/>
                </a:solidFill>
                <a:latin typeface="Verdana" pitchFamily="34" charset="0"/>
                <a:ea typeface="Verdana" pitchFamily="34" charset="0"/>
                <a:cs typeface="Verdana" pitchFamily="34" charset="0"/>
              </a:rPr>
              <a:t>This flag is set, when the result of any computation is negative</a:t>
            </a:r>
          </a:p>
        </p:txBody>
      </p:sp>
      <p:sp>
        <p:nvSpPr>
          <p:cNvPr id="16" name="Line Callout 2 15"/>
          <p:cNvSpPr/>
          <p:nvPr/>
        </p:nvSpPr>
        <p:spPr>
          <a:xfrm>
            <a:off x="7546334" y="4419603"/>
            <a:ext cx="3150394" cy="1092995"/>
          </a:xfrm>
          <a:prstGeom prst="borderCallout2">
            <a:avLst>
              <a:gd name="adj1" fmla="val 48942"/>
              <a:gd name="adj2" fmla="val 61"/>
              <a:gd name="adj3" fmla="val 49483"/>
              <a:gd name="adj4" fmla="val -9402"/>
              <a:gd name="adj5" fmla="val -25853"/>
              <a:gd name="adj6" fmla="val -78432"/>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Trap Flag</a:t>
            </a:r>
          </a:p>
          <a:p>
            <a:pPr algn="just"/>
            <a:r>
              <a:rPr lang="en-US" sz="1200" dirty="0">
                <a:solidFill>
                  <a:schemeClr val="tx1"/>
                </a:solidFill>
                <a:latin typeface="Verdana" pitchFamily="34" charset="0"/>
                <a:ea typeface="Verdana" pitchFamily="34" charset="0"/>
                <a:cs typeface="Verdana" pitchFamily="34" charset="0"/>
              </a:rPr>
              <a:t>If this flag is set, the processor enters the single step execution mode by generating internal interrupts after the execution of each instruction</a:t>
            </a:r>
          </a:p>
        </p:txBody>
      </p:sp>
      <p:sp>
        <p:nvSpPr>
          <p:cNvPr id="17" name="Line Callout 2 16"/>
          <p:cNvSpPr/>
          <p:nvPr/>
        </p:nvSpPr>
        <p:spPr>
          <a:xfrm>
            <a:off x="7110889" y="5562600"/>
            <a:ext cx="3600450" cy="1066800"/>
          </a:xfrm>
          <a:prstGeom prst="borderCallout2">
            <a:avLst>
              <a:gd name="adj1" fmla="val -677"/>
              <a:gd name="adj2" fmla="val 5323"/>
              <a:gd name="adj3" fmla="val -29464"/>
              <a:gd name="adj4" fmla="val 5434"/>
              <a:gd name="adj5" fmla="val -124699"/>
              <a:gd name="adj6" fmla="val -72519"/>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Interrupt Flag</a:t>
            </a:r>
          </a:p>
          <a:p>
            <a:pPr algn="ctr"/>
            <a:endParaRPr lang="en-US" sz="1200" b="1" dirty="0">
              <a:solidFill>
                <a:schemeClr val="tx1"/>
              </a:solidFill>
              <a:latin typeface="Verdana" pitchFamily="34" charset="0"/>
              <a:ea typeface="Verdana" pitchFamily="34" charset="0"/>
              <a:cs typeface="Verdana" pitchFamily="34" charset="0"/>
            </a:endParaRPr>
          </a:p>
          <a:p>
            <a:pPr algn="ctr"/>
            <a:r>
              <a:rPr lang="en-US" sz="1200" dirty="0">
                <a:solidFill>
                  <a:schemeClr val="tx1"/>
                </a:solidFill>
                <a:latin typeface="Verdana" pitchFamily="34" charset="0"/>
                <a:ea typeface="Verdana" pitchFamily="34" charset="0"/>
                <a:cs typeface="Verdana" pitchFamily="34" charset="0"/>
              </a:rPr>
              <a:t>Causes the 8086 to recognize external mask interrupts; clearing IF disables these interrupts.</a:t>
            </a:r>
          </a:p>
        </p:txBody>
      </p:sp>
      <p:sp>
        <p:nvSpPr>
          <p:cNvPr id="19" name="Line Callout 2 18"/>
          <p:cNvSpPr/>
          <p:nvPr/>
        </p:nvSpPr>
        <p:spPr>
          <a:xfrm>
            <a:off x="1514071" y="5562603"/>
            <a:ext cx="5400675" cy="1169195"/>
          </a:xfrm>
          <a:prstGeom prst="borderCallout2">
            <a:avLst>
              <a:gd name="adj1" fmla="val -1622"/>
              <a:gd name="adj2" fmla="val 83453"/>
              <a:gd name="adj3" fmla="val -39345"/>
              <a:gd name="adj4" fmla="val 83278"/>
              <a:gd name="adj5" fmla="val -109940"/>
              <a:gd name="adj6" fmla="val 43205"/>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Direction Flag</a:t>
            </a:r>
          </a:p>
          <a:p>
            <a:pPr algn="just"/>
            <a:r>
              <a:rPr lang="en-US" sz="1100" dirty="0">
                <a:solidFill>
                  <a:schemeClr val="tx1"/>
                </a:solidFill>
                <a:latin typeface="Verdana" pitchFamily="34" charset="0"/>
                <a:ea typeface="Verdana" pitchFamily="34" charset="0"/>
                <a:cs typeface="Verdana" pitchFamily="34" charset="0"/>
              </a:rPr>
              <a:t>This is used by string manipulation instructions. If this flag bit is ‘0’, the string is processed beginning from the lowest address to the highest address, i.e., auto incrementing mode. Otherwise, the string is processed from the highest address towards the lowest address, i.e., auto incrementing mode.</a:t>
            </a:r>
          </a:p>
        </p:txBody>
      </p:sp>
      <p:sp>
        <p:nvSpPr>
          <p:cNvPr id="20" name="Line Callout 2 19"/>
          <p:cNvSpPr/>
          <p:nvPr/>
        </p:nvSpPr>
        <p:spPr>
          <a:xfrm>
            <a:off x="73889" y="4469608"/>
            <a:ext cx="5776842" cy="1169195"/>
          </a:xfrm>
          <a:prstGeom prst="borderCallout2">
            <a:avLst>
              <a:gd name="adj1" fmla="val 822"/>
              <a:gd name="adj2" fmla="val 3404"/>
              <a:gd name="adj3" fmla="val -28754"/>
              <a:gd name="adj4" fmla="val 3229"/>
              <a:gd name="adj5" fmla="val -29288"/>
              <a:gd name="adj6" fmla="val 49438"/>
            </a:avLst>
          </a:prstGeom>
          <a:solidFill>
            <a:srgbClr val="FFFF99"/>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Verdana" pitchFamily="34" charset="0"/>
                <a:ea typeface="Verdana" pitchFamily="34" charset="0"/>
                <a:cs typeface="Verdana" pitchFamily="34" charset="0"/>
              </a:rPr>
              <a:t>Over flow Flag</a:t>
            </a:r>
          </a:p>
          <a:p>
            <a:pPr algn="ctr"/>
            <a:r>
              <a:rPr lang="en-US" sz="1100" dirty="0">
                <a:solidFill>
                  <a:schemeClr val="tx1"/>
                </a:solidFill>
                <a:latin typeface="Verdana" pitchFamily="34" charset="0"/>
                <a:ea typeface="Verdana" pitchFamily="34" charset="0"/>
                <a:cs typeface="Verdana" pitchFamily="34" charset="0"/>
              </a:rPr>
              <a:t>This flag is set, if an overflow occurs, </a:t>
            </a:r>
            <a:r>
              <a:rPr lang="en-US" sz="1100" dirty="0" err="1">
                <a:solidFill>
                  <a:schemeClr val="tx1"/>
                </a:solidFill>
                <a:latin typeface="Verdana" pitchFamily="34" charset="0"/>
                <a:ea typeface="Verdana" pitchFamily="34" charset="0"/>
                <a:cs typeface="Verdana" pitchFamily="34" charset="0"/>
              </a:rPr>
              <a:t>i.e</a:t>
            </a:r>
            <a:r>
              <a:rPr lang="en-US" sz="1100" dirty="0">
                <a:solidFill>
                  <a:schemeClr val="tx1"/>
                </a:solidFill>
                <a:latin typeface="Verdana" pitchFamily="34" charset="0"/>
                <a:ea typeface="Verdana" pitchFamily="34" charset="0"/>
                <a:cs typeface="Verdana" pitchFamily="34" charset="0"/>
              </a:rPr>
              <a:t>, if the result of a signed operation is large enough to accommodate in a destination register. The result is of more than 7-bits in size in case of 8-bit signed operation and more than 15-bits in size in case of 16-bit sign operations, then the overflow will be set. </a:t>
            </a:r>
          </a:p>
        </p:txBody>
      </p:sp>
      <p:sp>
        <p:nvSpPr>
          <p:cNvPr id="21" name="TextBox 20"/>
          <p:cNvSpPr txBox="1"/>
          <p:nvPr/>
        </p:nvSpPr>
        <p:spPr>
          <a:xfrm>
            <a:off x="6189287" y="152400"/>
            <a:ext cx="4320540" cy="369332"/>
          </a:xfrm>
          <a:prstGeom prst="rect">
            <a:avLst/>
          </a:prstGeom>
          <a:noFill/>
        </p:spPr>
        <p:txBody>
          <a:bodyPr wrap="square" rtlCol="0">
            <a:spAutoFit/>
          </a:bodyPr>
          <a:lstStyle/>
          <a:p>
            <a:pPr algn="ctr"/>
            <a:r>
              <a:rPr lang="en-US" b="1" dirty="0">
                <a:latin typeface="Verdana" pitchFamily="34" charset="0"/>
                <a:ea typeface="Verdana" pitchFamily="34" charset="0"/>
                <a:cs typeface="Verdana" pitchFamily="34" charset="0"/>
              </a:rPr>
              <a:t>Execution Unit (EU)</a:t>
            </a:r>
          </a:p>
        </p:txBody>
      </p:sp>
      <p:pic>
        <p:nvPicPr>
          <p:cNvPr id="8194" name="Picture 2" descr="Image result for auxiliary carry flag"/>
          <p:cNvPicPr>
            <a:picLocks noChangeAspect="1" noChangeArrowheads="1"/>
          </p:cNvPicPr>
          <p:nvPr/>
        </p:nvPicPr>
        <p:blipFill rotWithShape="1">
          <a:blip>
            <a:extLst>
              <a:ext uri="{28A0092B-C50C-407E-A947-70E740481C1C}">
                <a14:useLocalDpi xmlns:a14="http://schemas.microsoft.com/office/drawing/2010/main" val="0"/>
              </a:ext>
            </a:extLst>
          </a:blip>
          <a:srcRect l="6107" t="9296" r="5399" b="10188"/>
          <a:stretch/>
        </p:blipFill>
        <p:spPr bwMode="auto">
          <a:xfrm>
            <a:off x="73891" y="616404"/>
            <a:ext cx="3616572" cy="1271347"/>
          </a:xfrm>
          <a:prstGeom prst="rect">
            <a:avLst/>
          </a:prstGeom>
          <a:noFill/>
          <a:extLst>
            <a:ext uri="{909E8E84-426E-40DD-AFC4-6F175D3DCCD1}">
              <a14:hiddenFill xmlns:a14="http://schemas.microsoft.com/office/drawing/2010/main">
                <a:solidFill>
                  <a:srgbClr val="FFFFFF"/>
                </a:solidFill>
              </a14:hiddenFill>
            </a:ext>
          </a:extLst>
        </p:spPr>
      </p:pic>
      <p:sp>
        <p:nvSpPr>
          <p:cNvPr id="15" name="Round Same Side Corner Rectangle 1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8004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8194"/>
                                        </p:tgtEl>
                                        <p:attrNameLst>
                                          <p:attrName>style.visibility</p:attrName>
                                        </p:attrNameLst>
                                      </p:cBhvr>
                                      <p:to>
                                        <p:strVal val="visible"/>
                                      </p:to>
                                    </p:set>
                                    <p:anim calcmode="lin" valueType="num">
                                      <p:cBhvr additive="base">
                                        <p:cTn id="22" dur="500" fill="hold"/>
                                        <p:tgtEl>
                                          <p:spTgt spid="8194"/>
                                        </p:tgtEl>
                                        <p:attrNameLst>
                                          <p:attrName>ppt_x</p:attrName>
                                        </p:attrNameLst>
                                      </p:cBhvr>
                                      <p:tavLst>
                                        <p:tav tm="0">
                                          <p:val>
                                            <p:strVal val="#ppt_x"/>
                                          </p:val>
                                        </p:tav>
                                        <p:tav tm="100000">
                                          <p:val>
                                            <p:strVal val="#ppt_x"/>
                                          </p:val>
                                        </p:tav>
                                      </p:tavLst>
                                    </p:anim>
                                    <p:anim calcmode="lin" valueType="num">
                                      <p:cBhvr additive="base">
                                        <p:cTn id="23" dur="500" fill="hold"/>
                                        <p:tgtEl>
                                          <p:spTgt spid="8194"/>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16" grpId="0" animBg="1"/>
      <p:bldP spid="17" grpId="0" animBg="1"/>
      <p:bldP spid="19" grpId="0" animBg="1"/>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algn="just"/>
                <a:r>
                  <a:rPr lang="en-IN" sz="2000" dirty="0">
                    <a:latin typeface="Tahoma" pitchFamily="34" charset="0"/>
                    <a:ea typeface="Tahoma" pitchFamily="34" charset="0"/>
                    <a:cs typeface="Tahoma" pitchFamily="34" charset="0"/>
                  </a:rPr>
                  <a:t>Temporary storage of data, allows quick access</a:t>
                </a:r>
              </a:p>
              <a:p>
                <a:pPr algn="just"/>
                <a:r>
                  <a:rPr lang="en-US" sz="2000" b="1" dirty="0">
                    <a:solidFill>
                      <a:srgbClr val="0070C0"/>
                    </a:solidFill>
                    <a:latin typeface="Tahoma" pitchFamily="34" charset="0"/>
                    <a:ea typeface="Tahoma" pitchFamily="34" charset="0"/>
                    <a:cs typeface="Tahoma" pitchFamily="34" charset="0"/>
                  </a:rPr>
                  <a:t>Base Register (BX)</a:t>
                </a:r>
              </a:p>
              <a:p>
                <a:pPr lvl="1" algn="just"/>
                <a:r>
                  <a:rPr lang="en-US" sz="2000" dirty="0">
                    <a:latin typeface="Tahoma" pitchFamily="34" charset="0"/>
                    <a:ea typeface="Tahoma" pitchFamily="34" charset="0"/>
                    <a:cs typeface="Tahoma" pitchFamily="34" charset="0"/>
                  </a:rPr>
                  <a:t>This is the only general purpose register whose contents can be used for addressing the 8086 memory.</a:t>
                </a:r>
                <a:endParaRPr lang="en-US" sz="2000" b="1" dirty="0">
                  <a:solidFill>
                    <a:srgbClr val="0070C0"/>
                  </a:solidFill>
                  <a:latin typeface="Tahoma" pitchFamily="34" charset="0"/>
                  <a:ea typeface="Tahoma" pitchFamily="34" charset="0"/>
                  <a:cs typeface="Tahoma" pitchFamily="34" charset="0"/>
                </a:endParaRPr>
              </a:p>
              <a:p>
                <a:pPr algn="just"/>
                <a:r>
                  <a:rPr lang="en-US" sz="2000" b="1" dirty="0">
                    <a:solidFill>
                      <a:srgbClr val="0070C0"/>
                    </a:solidFill>
                    <a:latin typeface="Tahoma" pitchFamily="34" charset="0"/>
                    <a:ea typeface="Tahoma" pitchFamily="34" charset="0"/>
                    <a:cs typeface="Tahoma" pitchFamily="34" charset="0"/>
                  </a:rPr>
                  <a:t>Counter Register (CX)</a:t>
                </a:r>
              </a:p>
              <a:p>
                <a:pPr lvl="1" algn="just"/>
                <a:r>
                  <a:rPr lang="en-US" sz="2000" dirty="0">
                    <a:latin typeface="Tahoma" pitchFamily="34" charset="0"/>
                    <a:ea typeface="Tahoma" pitchFamily="34" charset="0"/>
                    <a:cs typeface="Tahoma" pitchFamily="34" charset="0"/>
                  </a:rPr>
                  <a:t>Instructions such as </a:t>
                </a:r>
                <a:r>
                  <a:rPr lang="en-US" sz="2000" dirty="0">
                    <a:solidFill>
                      <a:schemeClr val="accent2">
                        <a:lumMod val="75000"/>
                      </a:schemeClr>
                    </a:solidFill>
                    <a:latin typeface="Tahoma" pitchFamily="34" charset="0"/>
                    <a:ea typeface="Tahoma" pitchFamily="34" charset="0"/>
                    <a:cs typeface="Tahoma" pitchFamily="34" charset="0"/>
                  </a:rPr>
                  <a:t>SHIFT</a:t>
                </a:r>
                <a:r>
                  <a:rPr lang="en-US" sz="2000" dirty="0">
                    <a:latin typeface="Tahoma" pitchFamily="34" charset="0"/>
                    <a:ea typeface="Tahoma" pitchFamily="34" charset="0"/>
                    <a:cs typeface="Tahoma" pitchFamily="34" charset="0"/>
                  </a:rPr>
                  <a:t>, </a:t>
                </a:r>
                <a:r>
                  <a:rPr lang="en-US" sz="2000" dirty="0">
                    <a:solidFill>
                      <a:schemeClr val="accent2">
                        <a:lumMod val="75000"/>
                      </a:schemeClr>
                    </a:solidFill>
                    <a:latin typeface="Tahoma" pitchFamily="34" charset="0"/>
                    <a:ea typeface="Tahoma" pitchFamily="34" charset="0"/>
                    <a:cs typeface="Tahoma" pitchFamily="34" charset="0"/>
                  </a:rPr>
                  <a:t>ROTATE</a:t>
                </a:r>
                <a:r>
                  <a:rPr lang="en-US" sz="2000" dirty="0">
                    <a:latin typeface="Tahoma" pitchFamily="34" charset="0"/>
                    <a:ea typeface="Tahoma" pitchFamily="34" charset="0"/>
                    <a:cs typeface="Tahoma" pitchFamily="34" charset="0"/>
                  </a:rPr>
                  <a:t> and </a:t>
                </a:r>
                <a:r>
                  <a:rPr lang="en-US" sz="2000" dirty="0">
                    <a:solidFill>
                      <a:schemeClr val="accent2">
                        <a:lumMod val="75000"/>
                      </a:schemeClr>
                    </a:solidFill>
                    <a:latin typeface="Tahoma" pitchFamily="34" charset="0"/>
                    <a:ea typeface="Tahoma" pitchFamily="34" charset="0"/>
                    <a:cs typeface="Tahoma" pitchFamily="34" charset="0"/>
                  </a:rPr>
                  <a:t>LOOP</a:t>
                </a:r>
                <a:r>
                  <a:rPr lang="en-US" sz="2000" dirty="0">
                    <a:latin typeface="Tahoma" pitchFamily="34" charset="0"/>
                    <a:ea typeface="Tahoma" pitchFamily="34" charset="0"/>
                    <a:cs typeface="Tahoma" pitchFamily="34" charset="0"/>
                  </a:rPr>
                  <a:t> use </a:t>
                </a:r>
              </a:p>
              <a:p>
                <a:pPr marL="457200" lvl="1" indent="0" algn="just">
                  <a:buNone/>
                </a:pPr>
                <a:r>
                  <a:rPr lang="en-US" sz="2000" dirty="0">
                    <a:latin typeface="Tahoma" pitchFamily="34" charset="0"/>
                    <a:ea typeface="Tahoma" pitchFamily="34" charset="0"/>
                    <a:cs typeface="Tahoma" pitchFamily="34" charset="0"/>
                  </a:rPr>
                  <a:t>	the contents of CX as a counter</a:t>
                </a:r>
                <a:r>
                  <a:rPr lang="en-US" sz="2000" b="1" dirty="0">
                    <a:latin typeface="Tahoma" pitchFamily="34" charset="0"/>
                    <a:ea typeface="Tahoma" pitchFamily="34" charset="0"/>
                    <a:cs typeface="Tahoma" pitchFamily="34" charset="0"/>
                  </a:rPr>
                  <a:t>.</a:t>
                </a:r>
              </a:p>
              <a:p>
                <a:pPr algn="just"/>
                <a:r>
                  <a:rPr lang="en-US" sz="2000" b="1" dirty="0">
                    <a:solidFill>
                      <a:srgbClr val="0070C0"/>
                    </a:solidFill>
                    <a:latin typeface="Tahoma" pitchFamily="34" charset="0"/>
                    <a:ea typeface="Tahoma" pitchFamily="34" charset="0"/>
                    <a:cs typeface="Tahoma" pitchFamily="34" charset="0"/>
                  </a:rPr>
                  <a:t>Data Register (DX)</a:t>
                </a:r>
              </a:p>
              <a:p>
                <a:pPr lvl="1" algn="just"/>
                <a:r>
                  <a:rPr lang="en-US" sz="2000" dirty="0">
                    <a:latin typeface="Tahoma" pitchFamily="34" charset="0"/>
                    <a:ea typeface="Tahoma" pitchFamily="34" charset="0"/>
                    <a:cs typeface="Tahoma" pitchFamily="34" charset="0"/>
                  </a:rPr>
                  <a:t>Used to hold the high 16-bit result (data) in </a:t>
                </a:r>
              </a:p>
              <a:p>
                <a:pPr marL="457200" lvl="1" indent="0" algn="just">
                  <a:buNone/>
                </a:pPr>
                <a:r>
                  <a:rPr lang="en-US" sz="2000" dirty="0">
                    <a:latin typeface="Tahoma" pitchFamily="34" charset="0"/>
                    <a:ea typeface="Tahoma" pitchFamily="34" charset="0"/>
                    <a:cs typeface="Tahoma" pitchFamily="34" charset="0"/>
                  </a:rPr>
                  <a:t>	16 X 16 multiplication or the high </a:t>
                </a:r>
              </a:p>
              <a:p>
                <a:pPr marL="457200" lvl="1" indent="0" algn="just">
                  <a:buNone/>
                </a:pPr>
                <a:r>
                  <a:rPr lang="en-US" sz="2000" dirty="0">
                    <a:latin typeface="Tahoma" pitchFamily="34" charset="0"/>
                    <a:ea typeface="Tahoma" pitchFamily="34" charset="0"/>
                    <a:cs typeface="Tahoma" pitchFamily="34" charset="0"/>
                  </a:rPr>
                  <a:t>	16-bit dividend (data) before a 32 </a:t>
                </a:r>
                <a14:m>
                  <m:oMath xmlns:m="http://schemas.openxmlformats.org/officeDocument/2006/math">
                    <m:r>
                      <a:rPr lang="en-US" sz="2000" b="0" i="1">
                        <a:latin typeface="Cambria Math"/>
                        <a:ea typeface="Cambria Math"/>
                        <a:cs typeface="Verdana" pitchFamily="34" charset="0"/>
                      </a:rPr>
                      <m:t>÷</m:t>
                    </m:r>
                  </m:oMath>
                </a14:m>
                <a:r>
                  <a:rPr lang="en-US" sz="2000" dirty="0">
                    <a:latin typeface="Tahoma" pitchFamily="34" charset="0"/>
                    <a:ea typeface="Tahoma" pitchFamily="34" charset="0"/>
                    <a:cs typeface="Tahoma" pitchFamily="34" charset="0"/>
                  </a:rPr>
                  <a:t> 16 </a:t>
                </a:r>
              </a:p>
              <a:p>
                <a:pPr marL="457200" lvl="1" indent="0" algn="just">
                  <a:buNone/>
                </a:pPr>
                <a:r>
                  <a:rPr lang="en-US" sz="2000" dirty="0">
                    <a:latin typeface="Tahoma" pitchFamily="34" charset="0"/>
                    <a:ea typeface="Tahoma" pitchFamily="34" charset="0"/>
                    <a:cs typeface="Tahoma" pitchFamily="34" charset="0"/>
                  </a:rPr>
                  <a:t>	division and the 16-bit reminder after division. </a:t>
                </a:r>
              </a:p>
              <a:p>
                <a:pPr algn="just"/>
                <a:endParaRPr lang="en-US" sz="2000" b="1" dirty="0">
                  <a:solidFill>
                    <a:srgbClr val="0070C0"/>
                  </a:solidFill>
                  <a:latin typeface="Tahoma" pitchFamily="34" charset="0"/>
                  <a:ea typeface="Tahoma" pitchFamily="34" charset="0"/>
                  <a:cs typeface="Tahoma" pitchFamily="34" charset="0"/>
                </a:endParaRPr>
              </a:p>
              <a:p>
                <a:pPr algn="just"/>
                <a:endParaRPr lang="en-IN" sz="2000" dirty="0">
                  <a:latin typeface="Tahoma" pitchFamily="34" charset="0"/>
                  <a:ea typeface="Tahoma" pitchFamily="34" charset="0"/>
                  <a:cs typeface="Tahoma" pitchFamily="34"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565" t="-674" r="-690"/>
                </a:stretch>
              </a:blipFill>
            </p:spPr>
            <p:txBody>
              <a:bodyPr/>
              <a:lstStyle/>
              <a:p>
                <a:r>
                  <a:rPr lang="en-IN">
                    <a:noFill/>
                  </a:rPr>
                  <a:t> </a:t>
                </a:r>
              </a:p>
            </p:txBody>
          </p:sp>
        </mc:Fallback>
      </mc:AlternateContent>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5366" r="12626"/>
          <a:stretch/>
        </p:blipFill>
        <p:spPr bwMode="auto">
          <a:xfrm>
            <a:off x="7992964" y="3256984"/>
            <a:ext cx="2296605" cy="2539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GP Register    </a:t>
            </a:r>
          </a:p>
        </p:txBody>
      </p:sp>
    </p:spTree>
    <p:extLst>
      <p:ext uri="{BB962C8B-B14F-4D97-AF65-F5344CB8AC3E}">
        <p14:creationId xmlns:p14="http://schemas.microsoft.com/office/powerpoint/2010/main" val="29156600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20156" y="2924944"/>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Bus Interface Unit    </a:t>
            </a:r>
          </a:p>
        </p:txBody>
      </p:sp>
    </p:spTree>
    <p:extLst>
      <p:ext uri="{BB962C8B-B14F-4D97-AF65-F5344CB8AC3E}">
        <p14:creationId xmlns:p14="http://schemas.microsoft.com/office/powerpoint/2010/main" val="3327146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540067" y="2780928"/>
            <a:ext cx="10049234" cy="1944216"/>
          </a:xfrm>
          <a:prstGeom prst="rect">
            <a:avLst/>
          </a:prstGeom>
        </p:spPr>
        <p:txBody>
          <a:bodyPr>
            <a:normAutofit fontScale="90000" lnSpcReduction="10000"/>
          </a:bodyPr>
          <a:lst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a:lstStyle>
          <a:p>
            <a:r>
              <a:rPr lang="en-IN" dirty="0">
                <a:latin typeface="Tahoma" pitchFamily="34" charset="0"/>
                <a:ea typeface="Tahoma" pitchFamily="34" charset="0"/>
                <a:cs typeface="Tahoma" pitchFamily="34" charset="0"/>
              </a:rPr>
              <a:t>Module – 2:</a:t>
            </a:r>
          </a:p>
          <a:p>
            <a:r>
              <a:rPr lang="en-IN" dirty="0">
                <a:latin typeface="Tahoma" pitchFamily="34" charset="0"/>
                <a:ea typeface="Tahoma" pitchFamily="34" charset="0"/>
                <a:cs typeface="Tahoma" pitchFamily="34" charset="0"/>
              </a:rPr>
              <a:t>MICROPROCESSOR ARCHITECTURE &amp; INTERFACING : INTEL x86 </a:t>
            </a:r>
          </a:p>
        </p:txBody>
      </p:sp>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2550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algn="just" fontAlgn="base"/>
            <a:r>
              <a:rPr lang="en-US" sz="2400" dirty="0">
                <a:latin typeface="Tahoma" pitchFamily="34" charset="0"/>
                <a:ea typeface="Tahoma" pitchFamily="34" charset="0"/>
                <a:cs typeface="Tahoma" pitchFamily="34" charset="0"/>
              </a:rPr>
              <a:t>It provides the interface of 8086 to external memory and I/O devices via the System Bus. It performs various machine cycles such as memory read, I/O read etc. to transfer data between memory and I/O devices. </a:t>
            </a:r>
          </a:p>
          <a:p>
            <a:pPr marL="0" indent="0" algn="just" fontAlgn="base">
              <a:buNone/>
            </a:pPr>
            <a:r>
              <a:rPr lang="en-US" sz="2400" dirty="0">
                <a:latin typeface="Tahoma" pitchFamily="34" charset="0"/>
                <a:ea typeface="Tahoma" pitchFamily="34" charset="0"/>
                <a:cs typeface="Tahoma" pitchFamily="34" charset="0"/>
              </a:rPr>
              <a:t>BIU performs the following functions</a:t>
            </a:r>
          </a:p>
          <a:p>
            <a:pPr algn="just" fontAlgn="base"/>
            <a:r>
              <a:rPr lang="en-US" sz="2400" dirty="0">
                <a:latin typeface="Tahoma" pitchFamily="34" charset="0"/>
                <a:ea typeface="Tahoma" pitchFamily="34" charset="0"/>
                <a:cs typeface="Tahoma" pitchFamily="34" charset="0"/>
              </a:rPr>
              <a:t>It generates the 20 bit physical address for memory access.</a:t>
            </a:r>
          </a:p>
          <a:p>
            <a:pPr algn="just" fontAlgn="base"/>
            <a:r>
              <a:rPr lang="en-US" sz="2400" dirty="0">
                <a:latin typeface="Tahoma" pitchFamily="34" charset="0"/>
                <a:ea typeface="Tahoma" pitchFamily="34" charset="0"/>
                <a:cs typeface="Tahoma" pitchFamily="34" charset="0"/>
              </a:rPr>
              <a:t>It fetches instructions from the memory.</a:t>
            </a:r>
          </a:p>
          <a:p>
            <a:pPr algn="just" fontAlgn="base"/>
            <a:r>
              <a:rPr lang="en-US" sz="2400" dirty="0">
                <a:latin typeface="Tahoma" pitchFamily="34" charset="0"/>
                <a:ea typeface="Tahoma" pitchFamily="34" charset="0"/>
                <a:cs typeface="Tahoma" pitchFamily="34" charset="0"/>
              </a:rPr>
              <a:t>It transfers data to and from the memory and I/O.</a:t>
            </a:r>
          </a:p>
          <a:p>
            <a:pPr algn="just" fontAlgn="base"/>
            <a:r>
              <a:rPr lang="en-US" sz="2400" dirty="0">
                <a:latin typeface="Tahoma" pitchFamily="34" charset="0"/>
                <a:ea typeface="Tahoma" pitchFamily="34" charset="0"/>
                <a:cs typeface="Tahoma" pitchFamily="34" charset="0"/>
              </a:rPr>
              <a:t>Maintains the 6 byte </a:t>
            </a:r>
            <a:r>
              <a:rPr lang="en-US" sz="2400" dirty="0" err="1">
                <a:latin typeface="Tahoma" pitchFamily="34" charset="0"/>
                <a:ea typeface="Tahoma" pitchFamily="34" charset="0"/>
                <a:cs typeface="Tahoma" pitchFamily="34" charset="0"/>
              </a:rPr>
              <a:t>prefetch</a:t>
            </a:r>
            <a:r>
              <a:rPr lang="en-US" sz="2400" dirty="0">
                <a:latin typeface="Tahoma" pitchFamily="34" charset="0"/>
                <a:ea typeface="Tahoma" pitchFamily="34" charset="0"/>
                <a:cs typeface="Tahoma" pitchFamily="34" charset="0"/>
              </a:rPr>
              <a:t> instruction queue(</a:t>
            </a:r>
            <a:r>
              <a:rPr lang="en-US" sz="2400" b="1" dirty="0">
                <a:latin typeface="Tahoma" pitchFamily="34" charset="0"/>
                <a:ea typeface="Tahoma" pitchFamily="34" charset="0"/>
                <a:cs typeface="Tahoma" pitchFamily="34" charset="0"/>
              </a:rPr>
              <a:t>supports pipelining</a:t>
            </a:r>
            <a:r>
              <a:rPr lang="en-US" sz="2400" dirty="0">
                <a:latin typeface="Tahoma" pitchFamily="34" charset="0"/>
                <a:ea typeface="Tahoma" pitchFamily="34" charset="0"/>
                <a:cs typeface="Tahoma" pitchFamily="34" charset="0"/>
              </a:rPr>
              <a:t>).</a:t>
            </a:r>
          </a:p>
          <a:p>
            <a:pPr marL="0" indent="0" algn="just">
              <a:buNone/>
            </a:pPr>
            <a:r>
              <a:rPr lang="en-US" sz="2400" dirty="0">
                <a:latin typeface="Tahoma" pitchFamily="34" charset="0"/>
                <a:ea typeface="Tahoma" pitchFamily="34" charset="0"/>
                <a:cs typeface="Tahoma" pitchFamily="34" charset="0"/>
              </a:rPr>
              <a:t>BIU mainly contains the 4 Segment registers, the Instruction Pointer, a </a:t>
            </a:r>
            <a:r>
              <a:rPr lang="en-US" sz="2400" dirty="0" err="1">
                <a:latin typeface="Tahoma" pitchFamily="34" charset="0"/>
                <a:ea typeface="Tahoma" pitchFamily="34" charset="0"/>
                <a:cs typeface="Tahoma" pitchFamily="34" charset="0"/>
              </a:rPr>
              <a:t>prefetch</a:t>
            </a:r>
            <a:r>
              <a:rPr lang="en-US" sz="2400" dirty="0">
                <a:latin typeface="Tahoma" pitchFamily="34" charset="0"/>
                <a:ea typeface="Tahoma" pitchFamily="34" charset="0"/>
                <a:cs typeface="Tahoma" pitchFamily="34" charset="0"/>
              </a:rPr>
              <a:t> queue and an Address Generation Circuit. </a:t>
            </a: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Bus Interface Unit    </a:t>
            </a:r>
          </a:p>
        </p:txBody>
      </p:sp>
    </p:spTree>
    <p:extLst>
      <p:ext uri="{BB962C8B-B14F-4D97-AF65-F5344CB8AC3E}">
        <p14:creationId xmlns:p14="http://schemas.microsoft.com/office/powerpoint/2010/main" val="1204038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IN" sz="2400" dirty="0">
                <a:latin typeface="Tahoma" pitchFamily="34" charset="0"/>
                <a:ea typeface="Tahoma" pitchFamily="34" charset="0"/>
                <a:cs typeface="Tahoma" pitchFamily="34" charset="0"/>
              </a:rPr>
              <a:t>Out of the available 1MB memory, at any given time, 8086 works only with four 64KB segments (total 16 segments).</a:t>
            </a:r>
          </a:p>
          <a:p>
            <a:pPr algn="just"/>
            <a:r>
              <a:rPr lang="en-IN" sz="2400" dirty="0">
                <a:latin typeface="Tahoma" pitchFamily="34" charset="0"/>
                <a:ea typeface="Tahoma" pitchFamily="34" charset="0"/>
                <a:cs typeface="Tahoma" pitchFamily="34" charset="0"/>
              </a:rPr>
              <a:t>SR holds the first 16 bits of the starting address of the four memory segments.</a:t>
            </a:r>
          </a:p>
          <a:p>
            <a:pPr marL="0" indent="0" algn="just">
              <a:buNone/>
            </a:pPr>
            <a:r>
              <a:rPr lang="en-US" sz="2400" dirty="0">
                <a:latin typeface="Tahoma" pitchFamily="34" charset="0"/>
                <a:ea typeface="Tahoma" pitchFamily="34" charset="0"/>
                <a:cs typeface="Tahoma" pitchFamily="34" charset="0"/>
              </a:rPr>
              <a:t>Address Generation Circuit: </a:t>
            </a:r>
          </a:p>
          <a:p>
            <a:pPr fontAlgn="base"/>
            <a:r>
              <a:rPr lang="en-US" sz="2400" dirty="0">
                <a:latin typeface="Tahoma" pitchFamily="34" charset="0"/>
                <a:ea typeface="Tahoma" pitchFamily="34" charset="0"/>
                <a:cs typeface="Tahoma" pitchFamily="34" charset="0"/>
              </a:rPr>
              <a:t>The BIU has a Physical Address Generation Circuit.</a:t>
            </a:r>
          </a:p>
          <a:p>
            <a:pPr fontAlgn="base"/>
            <a:r>
              <a:rPr lang="en-US" sz="2400" dirty="0">
                <a:latin typeface="Tahoma" pitchFamily="34" charset="0"/>
                <a:ea typeface="Tahoma" pitchFamily="34" charset="0"/>
                <a:cs typeface="Tahoma" pitchFamily="34" charset="0"/>
              </a:rPr>
              <a:t>It generates the 20 bit physical address using Segment and Offset addresses using the formula: </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 </a:t>
            </a:r>
          </a:p>
          <a:p>
            <a:r>
              <a:rPr lang="en-US" sz="2400" dirty="0">
                <a:latin typeface="Tahoma" pitchFamily="34" charset="0"/>
                <a:ea typeface="Tahoma" pitchFamily="34" charset="0"/>
                <a:cs typeface="Tahoma" pitchFamily="34" charset="0"/>
              </a:rPr>
              <a:t>Physical Address = Segment Address x 10H + Offset Address</a:t>
            </a:r>
            <a:endParaRPr lang="en-IN"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Segment Register     </a:t>
            </a:r>
          </a:p>
        </p:txBody>
      </p:sp>
    </p:spTree>
    <p:extLst>
      <p:ext uri="{BB962C8B-B14F-4D97-AF65-F5344CB8AC3E}">
        <p14:creationId xmlns:p14="http://schemas.microsoft.com/office/powerpoint/2010/main" val="3838377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9010" y="188643"/>
            <a:ext cx="5103567" cy="6462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0329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pPr algn="just" fontAlgn="base"/>
            <a:r>
              <a:rPr lang="en-US" sz="2400" dirty="0">
                <a:latin typeface="Tahoma" pitchFamily="34" charset="0"/>
                <a:ea typeface="Tahoma" pitchFamily="34" charset="0"/>
                <a:cs typeface="Tahoma" pitchFamily="34" charset="0"/>
              </a:rPr>
              <a:t>It is a 16 bit register. It holds offset of the next instructions in the Code Segment.</a:t>
            </a:r>
          </a:p>
          <a:p>
            <a:pPr algn="just" fontAlgn="base"/>
            <a:r>
              <a:rPr lang="en-US" sz="2400" dirty="0">
                <a:latin typeface="Tahoma" pitchFamily="34" charset="0"/>
                <a:ea typeface="Tahoma" pitchFamily="34" charset="0"/>
                <a:cs typeface="Tahoma" pitchFamily="34" charset="0"/>
              </a:rPr>
              <a:t>IP is incremented after every instruction byte is fetched.</a:t>
            </a:r>
          </a:p>
          <a:p>
            <a:pPr algn="just" fontAlgn="base"/>
            <a:r>
              <a:rPr lang="en-US" sz="2400" dirty="0">
                <a:latin typeface="Tahoma" pitchFamily="34" charset="0"/>
                <a:ea typeface="Tahoma" pitchFamily="34" charset="0"/>
                <a:cs typeface="Tahoma" pitchFamily="34" charset="0"/>
              </a:rPr>
              <a:t>IP gets a new value whenever a branch instruction occurs.</a:t>
            </a:r>
          </a:p>
          <a:p>
            <a:pPr algn="just" fontAlgn="base"/>
            <a:r>
              <a:rPr lang="en-US" sz="2400" dirty="0">
                <a:latin typeface="Tahoma" pitchFamily="34" charset="0"/>
                <a:ea typeface="Tahoma" pitchFamily="34" charset="0"/>
                <a:cs typeface="Tahoma" pitchFamily="34" charset="0"/>
              </a:rPr>
              <a:t>CS is multiplied by 10H to give the 20 bit physical address of the Code Segment.</a:t>
            </a:r>
          </a:p>
          <a:p>
            <a:pPr algn="just" fontAlgn="base"/>
            <a:r>
              <a:rPr lang="en-US" sz="2400" dirty="0">
                <a:latin typeface="Tahoma" pitchFamily="34" charset="0"/>
                <a:ea typeface="Tahoma" pitchFamily="34" charset="0"/>
                <a:cs typeface="Tahoma" pitchFamily="34" charset="0"/>
              </a:rPr>
              <a:t>Address of the next instruction is calculated as CS x 10H + IP.</a:t>
            </a: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Instruction Pointer     </a:t>
            </a:r>
          </a:p>
        </p:txBody>
      </p:sp>
    </p:spTree>
    <p:extLst>
      <p:ext uri="{BB962C8B-B14F-4D97-AF65-F5344CB8AC3E}">
        <p14:creationId xmlns:p14="http://schemas.microsoft.com/office/powerpoint/2010/main" val="3487946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IN" sz="2400" dirty="0">
                <a:latin typeface="Tahoma" pitchFamily="34" charset="0"/>
                <a:ea typeface="Tahoma" pitchFamily="34" charset="0"/>
                <a:cs typeface="Tahoma" pitchFamily="34" charset="0"/>
              </a:rPr>
              <a:t>Stack is a section of memory set aside to store addresses and data while a subprogram is executing.</a:t>
            </a:r>
          </a:p>
          <a:p>
            <a:pPr algn="just"/>
            <a:r>
              <a:rPr lang="en-IN" sz="2400" dirty="0">
                <a:latin typeface="Tahoma" pitchFamily="34" charset="0"/>
                <a:ea typeface="Tahoma" pitchFamily="34" charset="0"/>
                <a:cs typeface="Tahoma" pitchFamily="34" charset="0"/>
              </a:rPr>
              <a:t>8086 allows an entire 64KB segment as a stack.</a:t>
            </a:r>
          </a:p>
          <a:p>
            <a:pPr algn="just"/>
            <a:r>
              <a:rPr lang="en-IN" sz="2400" dirty="0">
                <a:latin typeface="Tahoma" pitchFamily="34" charset="0"/>
                <a:ea typeface="Tahoma" pitchFamily="34" charset="0"/>
                <a:cs typeface="Tahoma" pitchFamily="34" charset="0"/>
              </a:rPr>
              <a:t>SS holds the upper 16-bit of the starting address of this segment. </a:t>
            </a:r>
          </a:p>
          <a:p>
            <a:pPr algn="just"/>
            <a:r>
              <a:rPr lang="en-IN" sz="2400" dirty="0">
                <a:latin typeface="Tahoma" pitchFamily="34" charset="0"/>
                <a:ea typeface="Tahoma" pitchFamily="34" charset="0"/>
                <a:cs typeface="Tahoma" pitchFamily="34" charset="0"/>
              </a:rPr>
              <a:t>SP in the EU holds the 16-bit offset from the start of the segment to the memory location where a word was recently stored on the stack.</a:t>
            </a:r>
          </a:p>
          <a:p>
            <a:pPr algn="just"/>
            <a:r>
              <a:rPr lang="en-IN" sz="2400" dirty="0">
                <a:latin typeface="Tahoma" pitchFamily="34" charset="0"/>
                <a:ea typeface="Tahoma" pitchFamily="34" charset="0"/>
                <a:cs typeface="Tahoma" pitchFamily="34" charset="0"/>
              </a:rPr>
              <a:t>Memory location where a word was most recently stored is called the </a:t>
            </a:r>
            <a:r>
              <a:rPr lang="en-IN" sz="2400" i="1" dirty="0">
                <a:latin typeface="Tahoma" pitchFamily="34" charset="0"/>
                <a:ea typeface="Tahoma" pitchFamily="34" charset="0"/>
                <a:cs typeface="Tahoma" pitchFamily="34" charset="0"/>
              </a:rPr>
              <a:t>top of stack</a:t>
            </a:r>
            <a:r>
              <a:rPr lang="en-IN" sz="2400" dirty="0">
                <a:latin typeface="Tahoma" pitchFamily="34" charset="0"/>
                <a:ea typeface="Tahoma" pitchFamily="34" charset="0"/>
                <a:cs typeface="Tahoma" pitchFamily="34" charset="0"/>
              </a:rPr>
              <a:t>.</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SS &amp; SP    </a:t>
            </a:r>
          </a:p>
        </p:txBody>
      </p:sp>
    </p:spTree>
    <p:extLst>
      <p:ext uri="{BB962C8B-B14F-4D97-AF65-F5344CB8AC3E}">
        <p14:creationId xmlns:p14="http://schemas.microsoft.com/office/powerpoint/2010/main" val="2565486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Basics of Addressing Mode    </a:t>
            </a:r>
          </a:p>
        </p:txBody>
      </p:sp>
      <p:sp>
        <p:nvSpPr>
          <p:cNvPr id="7" name="Rectangle 6"/>
          <p:cNvSpPr/>
          <p:nvPr/>
        </p:nvSpPr>
        <p:spPr>
          <a:xfrm>
            <a:off x="360115" y="1340768"/>
            <a:ext cx="10081120" cy="5078313"/>
          </a:xfrm>
          <a:prstGeom prst="rect">
            <a:avLst/>
          </a:prstGeom>
        </p:spPr>
        <p:txBody>
          <a:bodyPr wrap="square">
            <a:spAutoFit/>
          </a:bodyPr>
          <a:lstStyle/>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An instruction is a basic command given to a microprocessor to perform a specified operation with given data.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Each instruction has two groups of bits.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One group of bits is known as operation code (</a:t>
            </a:r>
            <a:r>
              <a:rPr lang="en-US" altLang="en-US" dirty="0" err="1">
                <a:latin typeface="Tahoma" pitchFamily="34" charset="0"/>
                <a:ea typeface="Tahoma" pitchFamily="34" charset="0"/>
                <a:cs typeface="Tahoma" pitchFamily="34" charset="0"/>
              </a:rPr>
              <a:t>Opcode</a:t>
            </a:r>
            <a:r>
              <a:rPr lang="en-US" altLang="en-US" dirty="0">
                <a:latin typeface="Tahoma" pitchFamily="34" charset="0"/>
                <a:ea typeface="Tahoma" pitchFamily="34" charset="0"/>
                <a:cs typeface="Tahoma" pitchFamily="34" charset="0"/>
              </a:rPr>
              <a:t>), which defines what operation will be performed by the instruction.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The other field is called operand, which specifies data that will be used in arithmetic and logical operations.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The operand can specify a register or a memory location in any one of the memory segments or I/O ports.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The addressing mode is used to locate the operand or data. </a:t>
            </a:r>
          </a:p>
          <a:p>
            <a:pPr marL="342900" indent="-342900" algn="just">
              <a:lnSpc>
                <a:spcPct val="150000"/>
              </a:lnSpc>
              <a:buFont typeface="Arial" pitchFamily="34" charset="0"/>
              <a:buChar char="•"/>
            </a:pPr>
            <a:r>
              <a:rPr lang="en-US" altLang="en-US" dirty="0">
                <a:latin typeface="Tahoma" pitchFamily="34" charset="0"/>
                <a:ea typeface="Tahoma" pitchFamily="34" charset="0"/>
                <a:cs typeface="Tahoma" pitchFamily="34" charset="0"/>
              </a:rPr>
              <a:t>There are different types of addressing modes depending upon the location of data in the 8086 processor. </a:t>
            </a:r>
          </a:p>
        </p:txBody>
      </p:sp>
    </p:spTree>
    <p:extLst>
      <p:ext uri="{BB962C8B-B14F-4D97-AF65-F5344CB8AC3E}">
        <p14:creationId xmlns:p14="http://schemas.microsoft.com/office/powerpoint/2010/main" val="19678878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Basics of Addressing Mode    </a:t>
            </a:r>
          </a:p>
        </p:txBody>
      </p:sp>
      <p:sp>
        <p:nvSpPr>
          <p:cNvPr id="7" name="Rectangle 6"/>
          <p:cNvSpPr/>
          <p:nvPr/>
        </p:nvSpPr>
        <p:spPr>
          <a:xfrm>
            <a:off x="360115" y="1340768"/>
            <a:ext cx="10081120" cy="5078313"/>
          </a:xfrm>
          <a:prstGeom prst="rect">
            <a:avLst/>
          </a:prstGeom>
        </p:spPr>
        <p:txBody>
          <a:bodyPr wrap="square">
            <a:spAutoFit/>
          </a:bodyPr>
          <a:lstStyle/>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Most 8086 instructions can operate on the 8086’s general purpose register set. </a:t>
            </a:r>
          </a:p>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By specifying the name of the register as an operand to the  instruction, you may access the contents of that register. </a:t>
            </a:r>
          </a:p>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Consider the 8086 </a:t>
            </a:r>
            <a:r>
              <a:rPr lang="en-IN" dirty="0" err="1">
                <a:latin typeface="Tahoma" pitchFamily="34" charset="0"/>
                <a:ea typeface="Tahoma" pitchFamily="34" charset="0"/>
                <a:cs typeface="Tahoma" pitchFamily="34" charset="0"/>
              </a:rPr>
              <a:t>mov</a:t>
            </a:r>
            <a:r>
              <a:rPr lang="en-IN" dirty="0">
                <a:latin typeface="Tahoma" pitchFamily="34" charset="0"/>
                <a:ea typeface="Tahoma" pitchFamily="34" charset="0"/>
                <a:cs typeface="Tahoma" pitchFamily="34" charset="0"/>
              </a:rPr>
              <a:t> (move) instruction:</a:t>
            </a:r>
          </a:p>
          <a:p>
            <a:pPr>
              <a:lnSpc>
                <a:spcPct val="200000"/>
              </a:lnSpc>
            </a:pPr>
            <a:r>
              <a:rPr lang="en-IN" dirty="0">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destination, source</a:t>
            </a:r>
          </a:p>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This instruction copies the data from the </a:t>
            </a:r>
            <a:r>
              <a:rPr lang="en-IN" i="1" dirty="0">
                <a:latin typeface="Tahoma" pitchFamily="34" charset="0"/>
                <a:ea typeface="Tahoma" pitchFamily="34" charset="0"/>
                <a:cs typeface="Tahoma" pitchFamily="34" charset="0"/>
              </a:rPr>
              <a:t>source </a:t>
            </a:r>
            <a:r>
              <a:rPr lang="en-IN" dirty="0">
                <a:latin typeface="Tahoma" pitchFamily="34" charset="0"/>
                <a:ea typeface="Tahoma" pitchFamily="34" charset="0"/>
                <a:cs typeface="Tahoma" pitchFamily="34" charset="0"/>
              </a:rPr>
              <a:t>operand to the </a:t>
            </a:r>
            <a:r>
              <a:rPr lang="en-IN" i="1" dirty="0">
                <a:latin typeface="Tahoma" pitchFamily="34" charset="0"/>
                <a:ea typeface="Tahoma" pitchFamily="34" charset="0"/>
                <a:cs typeface="Tahoma" pitchFamily="34" charset="0"/>
              </a:rPr>
              <a:t>destination </a:t>
            </a:r>
            <a:r>
              <a:rPr lang="en-IN" dirty="0">
                <a:latin typeface="Tahoma" pitchFamily="34" charset="0"/>
                <a:ea typeface="Tahoma" pitchFamily="34" charset="0"/>
                <a:cs typeface="Tahoma" pitchFamily="34" charset="0"/>
              </a:rPr>
              <a:t>operand.</a:t>
            </a:r>
          </a:p>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The eight and 16 bit registers are certainly valid operands for this instruction. </a:t>
            </a:r>
          </a:p>
          <a:p>
            <a:pPr marL="285750" indent="-285750">
              <a:lnSpc>
                <a:spcPct val="200000"/>
              </a:lnSpc>
              <a:buFont typeface="Arial" pitchFamily="34" charset="0"/>
              <a:buChar char="•"/>
            </a:pPr>
            <a:r>
              <a:rPr lang="en-IN" dirty="0">
                <a:latin typeface="Tahoma" pitchFamily="34" charset="0"/>
                <a:ea typeface="Tahoma" pitchFamily="34" charset="0"/>
                <a:cs typeface="Tahoma" pitchFamily="34" charset="0"/>
              </a:rPr>
              <a:t>The only restriction is that both operands must be the same size.</a:t>
            </a:r>
          </a:p>
          <a:p>
            <a:pPr marL="342900" indent="-342900" algn="just">
              <a:lnSpc>
                <a:spcPct val="20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63180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Basics of Addressing Mode    </a:t>
            </a:r>
          </a:p>
        </p:txBody>
      </p:sp>
      <p:sp>
        <p:nvSpPr>
          <p:cNvPr id="7" name="Rectangle 6"/>
          <p:cNvSpPr/>
          <p:nvPr/>
        </p:nvSpPr>
        <p:spPr>
          <a:xfrm>
            <a:off x="320594" y="1700808"/>
            <a:ext cx="10081120" cy="3416320"/>
          </a:xfrm>
          <a:prstGeom prst="rect">
            <a:avLst/>
          </a:prstGeom>
        </p:spPr>
        <p:txBody>
          <a:bodyPr wrap="square">
            <a:spAutoFit/>
          </a:bodyPr>
          <a:lstStyle/>
          <a:p>
            <a:pPr>
              <a:lnSpc>
                <a:spcPct val="200000"/>
              </a:lnSpc>
            </a:pP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ax</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bx</a:t>
            </a:r>
            <a:r>
              <a:rPr lang="en-IN" b="1" dirty="0">
                <a:solidFill>
                  <a:srgbClr val="002060"/>
                </a:solidFill>
                <a:latin typeface="Tahoma" pitchFamily="34" charset="0"/>
                <a:ea typeface="Tahoma" pitchFamily="34" charset="0"/>
                <a:cs typeface="Tahoma" pitchFamily="34" charset="0"/>
              </a:rPr>
              <a:t> </a:t>
            </a:r>
            <a:r>
              <a:rPr lang="en-IN" dirty="0">
                <a:latin typeface="Tahoma" pitchFamily="34" charset="0"/>
                <a:ea typeface="Tahoma" pitchFamily="34" charset="0"/>
                <a:cs typeface="Tahoma" pitchFamily="34" charset="0"/>
              </a:rPr>
              <a:t>;Copies the value from BX into AX</a:t>
            </a:r>
          </a:p>
          <a:p>
            <a:pPr>
              <a:lnSpc>
                <a:spcPct val="200000"/>
              </a:lnSpc>
            </a:pP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dl, al </a:t>
            </a:r>
            <a:r>
              <a:rPr lang="en-IN" dirty="0">
                <a:latin typeface="Tahoma" pitchFamily="34" charset="0"/>
                <a:ea typeface="Tahoma" pitchFamily="34" charset="0"/>
                <a:cs typeface="Tahoma" pitchFamily="34" charset="0"/>
              </a:rPr>
              <a:t>;Copies the value from AL into DL</a:t>
            </a:r>
          </a:p>
          <a:p>
            <a:pPr>
              <a:lnSpc>
                <a:spcPct val="200000"/>
              </a:lnSpc>
            </a:pP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si</a:t>
            </a:r>
            <a:r>
              <a:rPr lang="en-IN" b="1" dirty="0">
                <a:solidFill>
                  <a:srgbClr val="002060"/>
                </a:solidFill>
                <a:latin typeface="Tahoma" pitchFamily="34" charset="0"/>
                <a:ea typeface="Tahoma" pitchFamily="34" charset="0"/>
                <a:cs typeface="Tahoma" pitchFamily="34" charset="0"/>
              </a:rPr>
              <a:t>, dx </a:t>
            </a:r>
            <a:r>
              <a:rPr lang="en-IN" dirty="0">
                <a:latin typeface="Tahoma" pitchFamily="34" charset="0"/>
                <a:ea typeface="Tahoma" pitchFamily="34" charset="0"/>
                <a:cs typeface="Tahoma" pitchFamily="34" charset="0"/>
              </a:rPr>
              <a:t>;Copies the value from DX into SI</a:t>
            </a:r>
          </a:p>
          <a:p>
            <a:pPr>
              <a:lnSpc>
                <a:spcPct val="200000"/>
              </a:lnSpc>
            </a:pP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sp</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bp</a:t>
            </a:r>
            <a:r>
              <a:rPr lang="en-IN" b="1" dirty="0">
                <a:solidFill>
                  <a:srgbClr val="002060"/>
                </a:solidFill>
                <a:latin typeface="Tahoma" pitchFamily="34" charset="0"/>
                <a:ea typeface="Tahoma" pitchFamily="34" charset="0"/>
                <a:cs typeface="Tahoma" pitchFamily="34" charset="0"/>
              </a:rPr>
              <a:t> </a:t>
            </a:r>
            <a:r>
              <a:rPr lang="en-IN" dirty="0">
                <a:latin typeface="Tahoma" pitchFamily="34" charset="0"/>
                <a:ea typeface="Tahoma" pitchFamily="34" charset="0"/>
                <a:cs typeface="Tahoma" pitchFamily="34" charset="0"/>
              </a:rPr>
              <a:t>;Copies the value from BP into SP</a:t>
            </a:r>
          </a:p>
          <a:p>
            <a:pPr>
              <a:lnSpc>
                <a:spcPct val="200000"/>
              </a:lnSpc>
            </a:pP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dh, cl </a:t>
            </a:r>
            <a:r>
              <a:rPr lang="en-IN" dirty="0">
                <a:latin typeface="Tahoma" pitchFamily="34" charset="0"/>
                <a:ea typeface="Tahoma" pitchFamily="34" charset="0"/>
                <a:cs typeface="Tahoma" pitchFamily="34" charset="0"/>
              </a:rPr>
              <a:t>;Copies the value from CL into DH</a:t>
            </a:r>
          </a:p>
          <a:p>
            <a:pPr marL="342900" indent="-342900" algn="just">
              <a:lnSpc>
                <a:spcPct val="20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4237096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Basics of Addressing Mode    </a:t>
            </a:r>
          </a:p>
        </p:txBody>
      </p:sp>
      <p:sp>
        <p:nvSpPr>
          <p:cNvPr id="7" name="Rectangle 6"/>
          <p:cNvSpPr/>
          <p:nvPr/>
        </p:nvSpPr>
        <p:spPr>
          <a:xfrm>
            <a:off x="320594" y="1700808"/>
            <a:ext cx="10081120" cy="5078313"/>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In addition to the general purpose registers, many 8086 instructions (including the </a:t>
            </a:r>
            <a:r>
              <a:rPr lang="en-IN" dirty="0" err="1">
                <a:latin typeface="Tahoma" pitchFamily="34" charset="0"/>
                <a:ea typeface="Tahoma" pitchFamily="34" charset="0"/>
                <a:cs typeface="Tahoma" pitchFamily="34" charset="0"/>
              </a:rPr>
              <a:t>mov</a:t>
            </a:r>
            <a:r>
              <a:rPr lang="en-IN" dirty="0">
                <a:latin typeface="Tahoma" pitchFamily="34" charset="0"/>
                <a:ea typeface="Tahoma" pitchFamily="34" charset="0"/>
                <a:cs typeface="Tahoma" pitchFamily="34" charset="0"/>
              </a:rPr>
              <a:t> instruction) allow you to specify one of the segment registers as an operand.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There are </a:t>
            </a:r>
            <a:r>
              <a:rPr lang="en-IN" b="1" dirty="0">
                <a:solidFill>
                  <a:srgbClr val="FF0000"/>
                </a:solidFill>
                <a:latin typeface="Tahoma" pitchFamily="34" charset="0"/>
                <a:ea typeface="Tahoma" pitchFamily="34" charset="0"/>
                <a:cs typeface="Tahoma" pitchFamily="34" charset="0"/>
              </a:rPr>
              <a:t>two restrictions</a:t>
            </a:r>
            <a:r>
              <a:rPr lang="en-IN" dirty="0">
                <a:latin typeface="Tahoma" pitchFamily="34" charset="0"/>
                <a:ea typeface="Tahoma" pitchFamily="34" charset="0"/>
                <a:cs typeface="Tahoma" pitchFamily="34" charset="0"/>
              </a:rPr>
              <a:t> on the use of the segment registers with the </a:t>
            </a:r>
            <a:r>
              <a:rPr lang="en-IN" dirty="0" err="1">
                <a:latin typeface="Tahoma" pitchFamily="34" charset="0"/>
                <a:ea typeface="Tahoma" pitchFamily="34" charset="0"/>
                <a:cs typeface="Tahoma" pitchFamily="34" charset="0"/>
              </a:rPr>
              <a:t>mov</a:t>
            </a:r>
            <a:r>
              <a:rPr lang="en-IN" dirty="0">
                <a:latin typeface="Tahoma" pitchFamily="34" charset="0"/>
                <a:ea typeface="Tahoma" pitchFamily="34" charset="0"/>
                <a:cs typeface="Tahoma" pitchFamily="34" charset="0"/>
              </a:rPr>
              <a:t> instruction.</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First of all, you may not specify </a:t>
            </a:r>
            <a:r>
              <a:rPr lang="en-IN" b="1" dirty="0" err="1">
                <a:solidFill>
                  <a:srgbClr val="002060"/>
                </a:solidFill>
                <a:latin typeface="Tahoma" pitchFamily="34" charset="0"/>
                <a:ea typeface="Tahoma" pitchFamily="34" charset="0"/>
                <a:cs typeface="Tahoma" pitchFamily="34" charset="0"/>
              </a:rPr>
              <a:t>cs</a:t>
            </a:r>
            <a:r>
              <a:rPr lang="en-IN" dirty="0">
                <a:latin typeface="Tahoma" pitchFamily="34" charset="0"/>
                <a:ea typeface="Tahoma" pitchFamily="34" charset="0"/>
                <a:cs typeface="Tahoma" pitchFamily="34" charset="0"/>
              </a:rPr>
              <a:t> as the destination operand,</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second, only one of the operands can be a segment register.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You cannot move data from one segment register to another with a single </a:t>
            </a:r>
            <a:r>
              <a:rPr lang="en-IN" dirty="0" err="1">
                <a:latin typeface="Tahoma" pitchFamily="34" charset="0"/>
                <a:ea typeface="Tahoma" pitchFamily="34" charset="0"/>
                <a:cs typeface="Tahoma" pitchFamily="34" charset="0"/>
              </a:rPr>
              <a:t>mov</a:t>
            </a:r>
            <a:r>
              <a:rPr lang="en-IN" dirty="0">
                <a:latin typeface="Tahoma" pitchFamily="34" charset="0"/>
                <a:ea typeface="Tahoma" pitchFamily="34" charset="0"/>
                <a:cs typeface="Tahoma" pitchFamily="34" charset="0"/>
              </a:rPr>
              <a:t>  instruction.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To copy the value of </a:t>
            </a:r>
            <a:r>
              <a:rPr lang="en-IN" dirty="0" err="1">
                <a:latin typeface="Tahoma" pitchFamily="34" charset="0"/>
                <a:ea typeface="Tahoma" pitchFamily="34" charset="0"/>
                <a:cs typeface="Tahoma" pitchFamily="34" charset="0"/>
              </a:rPr>
              <a:t>cs</a:t>
            </a:r>
            <a:r>
              <a:rPr lang="en-IN" dirty="0">
                <a:latin typeface="Tahoma" pitchFamily="34" charset="0"/>
                <a:ea typeface="Tahoma" pitchFamily="34" charset="0"/>
                <a:cs typeface="Tahoma" pitchFamily="34" charset="0"/>
              </a:rPr>
              <a:t> to ds, you’d have to use some sequence like:</a:t>
            </a:r>
          </a:p>
          <a:p>
            <a:pPr>
              <a:lnSpc>
                <a:spcPct val="150000"/>
              </a:lnSpc>
            </a:pPr>
            <a:r>
              <a:rPr lang="en-IN" dirty="0">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ax</a:t>
            </a: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cs</a:t>
            </a:r>
            <a:endParaRPr lang="en-IN" b="1" dirty="0">
              <a:solidFill>
                <a:srgbClr val="002060"/>
              </a:solidFill>
              <a:latin typeface="Tahoma" pitchFamily="34" charset="0"/>
              <a:ea typeface="Tahoma" pitchFamily="34" charset="0"/>
              <a:cs typeface="Tahoma" pitchFamily="34" charset="0"/>
            </a:endParaRPr>
          </a:p>
          <a:p>
            <a:pPr>
              <a:lnSpc>
                <a:spcPct val="150000"/>
              </a:lnSpc>
            </a:pPr>
            <a:r>
              <a:rPr lang="en-IN" b="1" dirty="0">
                <a:solidFill>
                  <a:srgbClr val="002060"/>
                </a:solidFill>
                <a:latin typeface="Tahoma" pitchFamily="34" charset="0"/>
                <a:ea typeface="Tahoma" pitchFamily="34" charset="0"/>
                <a:cs typeface="Tahoma" pitchFamily="34" charset="0"/>
              </a:rPr>
              <a:t>	</a:t>
            </a:r>
            <a:r>
              <a:rPr lang="en-IN" b="1" dirty="0" err="1">
                <a:solidFill>
                  <a:srgbClr val="002060"/>
                </a:solidFill>
                <a:latin typeface="Tahoma" pitchFamily="34" charset="0"/>
                <a:ea typeface="Tahoma" pitchFamily="34" charset="0"/>
                <a:cs typeface="Tahoma" pitchFamily="34" charset="0"/>
              </a:rPr>
              <a:t>mov</a:t>
            </a:r>
            <a:r>
              <a:rPr lang="en-IN" b="1" dirty="0">
                <a:solidFill>
                  <a:srgbClr val="002060"/>
                </a:solidFill>
                <a:latin typeface="Tahoma" pitchFamily="34" charset="0"/>
                <a:ea typeface="Tahoma" pitchFamily="34" charset="0"/>
                <a:cs typeface="Tahoma" pitchFamily="34" charset="0"/>
              </a:rPr>
              <a:t> ds, </a:t>
            </a:r>
            <a:r>
              <a:rPr lang="en-IN" b="1" dirty="0" err="1">
                <a:solidFill>
                  <a:srgbClr val="002060"/>
                </a:solidFill>
                <a:latin typeface="Tahoma" pitchFamily="34" charset="0"/>
                <a:ea typeface="Tahoma" pitchFamily="34" charset="0"/>
                <a:cs typeface="Tahoma" pitchFamily="34" charset="0"/>
              </a:rPr>
              <a:t>ax</a:t>
            </a:r>
            <a:endParaRPr lang="en-IN" b="1" dirty="0">
              <a:solidFill>
                <a:srgbClr val="002060"/>
              </a:solidFill>
              <a:latin typeface="Tahoma" pitchFamily="34" charset="0"/>
              <a:ea typeface="Tahoma" pitchFamily="34" charset="0"/>
              <a:cs typeface="Tahoma" pitchFamily="34" charset="0"/>
            </a:endParaRP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You should never use the segment registers as data registers to hold arbitrary values.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They should only contain segment addresses</a:t>
            </a:r>
            <a:endParaRPr lang="en-IN" b="1" dirty="0">
              <a:solidFill>
                <a:srgbClr val="002060"/>
              </a:solidFill>
              <a:latin typeface="Tahoma" pitchFamily="34" charset="0"/>
              <a:ea typeface="Tahoma" pitchFamily="34" charset="0"/>
              <a:cs typeface="Tahoma" pitchFamily="34" charset="0"/>
            </a:endParaRP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264571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Types of Addressing Mode    </a:t>
            </a:r>
          </a:p>
        </p:txBody>
      </p:sp>
      <p:sp>
        <p:nvSpPr>
          <p:cNvPr id="7" name="Rectangle 6"/>
          <p:cNvSpPr/>
          <p:nvPr/>
        </p:nvSpPr>
        <p:spPr>
          <a:xfrm>
            <a:off x="320594" y="1700808"/>
            <a:ext cx="10081120" cy="3359894"/>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Sequential Control Flow Instructions</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Instructions that transfer control to the next instruction appearing immediately after it in the program.</a:t>
            </a:r>
          </a:p>
          <a:p>
            <a:pPr marL="742950" lvl="1" indent="-285750">
              <a:lnSpc>
                <a:spcPct val="150000"/>
              </a:lnSpc>
              <a:buFont typeface="Arial" pitchFamily="34" charset="0"/>
              <a:buChar char="•"/>
            </a:pPr>
            <a:r>
              <a:rPr lang="en-IN" dirty="0" err="1">
                <a:latin typeface="Tahoma" pitchFamily="34" charset="0"/>
                <a:ea typeface="Tahoma" pitchFamily="34" charset="0"/>
                <a:cs typeface="Tahoma" pitchFamily="34" charset="0"/>
              </a:rPr>
              <a:t>Eg</a:t>
            </a:r>
            <a:r>
              <a:rPr lang="en-IN" dirty="0">
                <a:latin typeface="Tahoma" pitchFamily="34" charset="0"/>
                <a:ea typeface="Tahoma" pitchFamily="34" charset="0"/>
                <a:cs typeface="Tahoma" pitchFamily="34" charset="0"/>
              </a:rPr>
              <a:t>. Arithmetic, logical, data transfer and processor control instructions.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Control Transfer Instructions</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Transfer the control to some predefined address in the instruction</a:t>
            </a:r>
          </a:p>
          <a:p>
            <a:pPr marL="742950" lvl="1" indent="-285750">
              <a:lnSpc>
                <a:spcPct val="150000"/>
              </a:lnSpc>
              <a:buFont typeface="Arial" pitchFamily="34" charset="0"/>
              <a:buChar char="•"/>
            </a:pPr>
            <a:r>
              <a:rPr lang="en-IN" dirty="0" err="1">
                <a:latin typeface="Tahoma" pitchFamily="34" charset="0"/>
                <a:ea typeface="Tahoma" pitchFamily="34" charset="0"/>
                <a:cs typeface="Tahoma" pitchFamily="34" charset="0"/>
              </a:rPr>
              <a:t>Eg</a:t>
            </a:r>
            <a:r>
              <a:rPr lang="en-IN" dirty="0">
                <a:latin typeface="Tahoma" pitchFamily="34" charset="0"/>
                <a:ea typeface="Tahoma" pitchFamily="34" charset="0"/>
                <a:cs typeface="Tahoma" pitchFamily="34" charset="0"/>
              </a:rPr>
              <a:t>.: INT, CALL, RET, JUMP</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715330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2163" y="1628800"/>
            <a:ext cx="8928992" cy="4193562"/>
          </a:xfrm>
        </p:spPr>
        <p:txBody>
          <a:bodyPr>
            <a:normAutofit/>
          </a:bodyPr>
          <a:lstStyle/>
          <a:p>
            <a:pPr algn="just"/>
            <a:r>
              <a:rPr lang="en-IN" sz="2400" dirty="0">
                <a:latin typeface="Tahoma" pitchFamily="34" charset="0"/>
                <a:ea typeface="Tahoma" pitchFamily="34" charset="0"/>
                <a:cs typeface="Tahoma" pitchFamily="34" charset="0"/>
              </a:rPr>
              <a:t>Backward compatible with 8085</a:t>
            </a:r>
          </a:p>
          <a:p>
            <a:pPr algn="just"/>
            <a:r>
              <a:rPr lang="en-IN" sz="2400" dirty="0">
                <a:latin typeface="Tahoma" pitchFamily="34" charset="0"/>
                <a:ea typeface="Tahoma" pitchFamily="34" charset="0"/>
                <a:cs typeface="Tahoma" pitchFamily="34" charset="0"/>
              </a:rPr>
              <a:t>Memory interfacing technique is similar, though memory addressing is different</a:t>
            </a:r>
          </a:p>
          <a:p>
            <a:pPr algn="just"/>
            <a:r>
              <a:rPr lang="en-IN" sz="2400" dirty="0">
                <a:latin typeface="Tahoma" pitchFamily="34" charset="0"/>
                <a:ea typeface="Tahoma" pitchFamily="34" charset="0"/>
                <a:cs typeface="Tahoma" pitchFamily="34" charset="0"/>
              </a:rPr>
              <a:t>40-pin DIP, 5V supply</a:t>
            </a:r>
          </a:p>
          <a:p>
            <a:pPr algn="just"/>
            <a:r>
              <a:rPr lang="en-IN" sz="2400" dirty="0">
                <a:latin typeface="Tahoma" pitchFamily="34" charset="0"/>
                <a:ea typeface="Tahoma" pitchFamily="34" charset="0"/>
                <a:cs typeface="Tahoma" pitchFamily="34" charset="0"/>
              </a:rPr>
              <a:t>29,000 transistors</a:t>
            </a:r>
          </a:p>
          <a:p>
            <a:pPr algn="just"/>
            <a:r>
              <a:rPr lang="en-IN" sz="2400" dirty="0">
                <a:latin typeface="Tahoma" pitchFamily="34" charset="0"/>
                <a:ea typeface="Tahoma" pitchFamily="34" charset="0"/>
                <a:cs typeface="Tahoma" pitchFamily="34" charset="0"/>
              </a:rPr>
              <a:t>20 bit address to access memory</a:t>
            </a:r>
          </a:p>
          <a:p>
            <a:pPr algn="just"/>
            <a:r>
              <a:rPr lang="en-IN" sz="2400" dirty="0">
                <a:latin typeface="Tahoma" pitchFamily="34" charset="0"/>
                <a:ea typeface="Tahoma" pitchFamily="34" charset="0"/>
                <a:cs typeface="Tahoma" pitchFamily="34" charset="0"/>
              </a:rPr>
              <a:t>(memory space = 2</a:t>
            </a:r>
            <a:r>
              <a:rPr lang="en-IN" sz="2400" baseline="30000" dirty="0">
                <a:latin typeface="Tahoma" pitchFamily="34" charset="0"/>
                <a:ea typeface="Tahoma" pitchFamily="34" charset="0"/>
                <a:cs typeface="Tahoma" pitchFamily="34" charset="0"/>
              </a:rPr>
              <a:t>20</a:t>
            </a:r>
            <a:r>
              <a:rPr lang="en-IN" sz="2400" dirty="0">
                <a:latin typeface="Tahoma" pitchFamily="34" charset="0"/>
                <a:ea typeface="Tahoma" pitchFamily="34" charset="0"/>
                <a:cs typeface="Tahoma" pitchFamily="34" charset="0"/>
              </a:rPr>
              <a:t> = 1MB)</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9339" y="2861495"/>
            <a:ext cx="3375422" cy="214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Introduction to 8086  </a:t>
            </a:r>
          </a:p>
        </p:txBody>
      </p:sp>
    </p:spTree>
    <p:extLst>
      <p:ext uri="{BB962C8B-B14F-4D97-AF65-F5344CB8AC3E}">
        <p14:creationId xmlns:p14="http://schemas.microsoft.com/office/powerpoint/2010/main" val="32188100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Immediate Addressing     </a:t>
            </a:r>
          </a:p>
        </p:txBody>
      </p:sp>
      <p:sp>
        <p:nvSpPr>
          <p:cNvPr id="7" name="Rectangle 6"/>
          <p:cNvSpPr/>
          <p:nvPr/>
        </p:nvSpPr>
        <p:spPr>
          <a:xfrm>
            <a:off x="320594" y="1700808"/>
            <a:ext cx="10081120" cy="3831818"/>
          </a:xfrm>
          <a:prstGeom prst="rect">
            <a:avLst/>
          </a:prstGeom>
        </p:spPr>
        <p:txBody>
          <a:bodyPr wrap="square">
            <a:spAutoFit/>
          </a:bodyPr>
          <a:lstStyle/>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Immediate addressing transfers the source, an immediate byte or word data, into the destination register. </a:t>
            </a:r>
          </a:p>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Immediate data means constant data, whereas data transferred from a register or memory location are variable data. </a:t>
            </a:r>
          </a:p>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Immediate date may be 8-bit or 16 bit.</a:t>
            </a:r>
          </a:p>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Example: 	                         MOV BL, 44 ; Copies 44 decimal (2CH) into BL</a:t>
            </a:r>
          </a:p>
          <a:p>
            <a:pPr algn="just">
              <a:lnSpc>
                <a:spcPct val="150000"/>
              </a:lnSpc>
            </a:pPr>
            <a:r>
              <a:rPr lang="en-IN" dirty="0">
                <a:latin typeface="Tahoma" pitchFamily="34" charset="0"/>
                <a:ea typeface="Tahoma" pitchFamily="34" charset="0"/>
                <a:cs typeface="Tahoma" pitchFamily="34" charset="0"/>
              </a:rPr>
              <a:t>				MOV AX, 44H ; Copies 0044H into AX </a:t>
            </a:r>
          </a:p>
          <a:p>
            <a:pPr algn="just">
              <a:lnSpc>
                <a:spcPct val="150000"/>
              </a:lnSpc>
            </a:pPr>
            <a:r>
              <a:rPr lang="en-IN" dirty="0">
                <a:latin typeface="Tahoma" pitchFamily="34" charset="0"/>
                <a:ea typeface="Tahoma" pitchFamily="34" charset="0"/>
                <a:cs typeface="Tahoma" pitchFamily="34" charset="0"/>
              </a:rPr>
              <a:t>				MOV AL, ‘A’ ; Copies ASCII of the letter A into AL </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060160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Direct or Displacement Addressing     </a:t>
            </a:r>
          </a:p>
        </p:txBody>
      </p:sp>
      <p:sp>
        <p:nvSpPr>
          <p:cNvPr id="7" name="Rectangle 6"/>
          <p:cNvSpPr/>
          <p:nvPr/>
        </p:nvSpPr>
        <p:spPr>
          <a:xfrm>
            <a:off x="320594" y="1700808"/>
            <a:ext cx="10081120" cy="2113399"/>
          </a:xfrm>
          <a:prstGeom prst="rect">
            <a:avLst/>
          </a:prstGeom>
        </p:spPr>
        <p:txBody>
          <a:bodyPr wrap="square">
            <a:spAutoFit/>
          </a:bodyPr>
          <a:lstStyle/>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A 16-bit memory address (offset) or an IO address is specified directly in the instruction.</a:t>
            </a:r>
          </a:p>
          <a:p>
            <a:pPr marL="285750" indent="-285750" algn="just">
              <a:lnSpc>
                <a:spcPct val="150000"/>
              </a:lnSpc>
              <a:buFont typeface="Arial" pitchFamily="34" charset="0"/>
              <a:buChar char="•"/>
            </a:pPr>
            <a:r>
              <a:rPr lang="en-IN" dirty="0" err="1">
                <a:latin typeface="Tahoma" pitchFamily="34" charset="0"/>
                <a:ea typeface="Tahoma" pitchFamily="34" charset="0"/>
                <a:cs typeface="Tahoma" pitchFamily="34" charset="0"/>
              </a:rPr>
              <a:t>Eg</a:t>
            </a:r>
            <a:r>
              <a:rPr lang="en-IN" dirty="0">
                <a:latin typeface="Tahoma" pitchFamily="34" charset="0"/>
                <a:ea typeface="Tahoma" pitchFamily="34" charset="0"/>
                <a:cs typeface="Tahoma" pitchFamily="34" charset="0"/>
              </a:rPr>
              <a:t>. MOV AX, [5000H]; Data resides in a memory location in the data segment, whose effective address is computed using 5000H as offset and the content of DS as segment address </a:t>
            </a:r>
          </a:p>
          <a:p>
            <a:pPr marL="285750" indent="-285750" algn="just">
              <a:lnSpc>
                <a:spcPct val="150000"/>
              </a:lnSpc>
              <a:buFont typeface="Arial" pitchFamily="34" charset="0"/>
              <a:buChar char="•"/>
            </a:pPr>
            <a:r>
              <a:rPr lang="en-IN" dirty="0">
                <a:latin typeface="Tahoma" pitchFamily="34" charset="0"/>
                <a:ea typeface="Tahoma" pitchFamily="34" charset="0"/>
                <a:cs typeface="Tahoma" pitchFamily="34" charset="0"/>
              </a:rPr>
              <a:t>	   IN 80H; 80H is an IO address</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847865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Register Addressing     </a:t>
            </a:r>
          </a:p>
        </p:txBody>
      </p:sp>
      <p:sp>
        <p:nvSpPr>
          <p:cNvPr id="7" name="Rectangle 6"/>
          <p:cNvSpPr/>
          <p:nvPr/>
        </p:nvSpPr>
        <p:spPr>
          <a:xfrm>
            <a:off x="320594" y="1700808"/>
            <a:ext cx="10081120" cy="4662815"/>
          </a:xfrm>
          <a:prstGeom prst="rect">
            <a:avLst/>
          </a:prstGeom>
        </p:spPr>
        <p:txBody>
          <a:bodyPr wrap="square">
            <a:spAutoFit/>
          </a:bodyPr>
          <a:lstStyle/>
          <a:p>
            <a:pPr marL="285750" indent="-285750">
              <a:buFont typeface="Arial" pitchFamily="34" charset="0"/>
              <a:buChar char="•"/>
            </a:pPr>
            <a:r>
              <a:rPr lang="en-IN" dirty="0">
                <a:latin typeface="Tahoma" pitchFamily="34" charset="0"/>
                <a:ea typeface="Tahoma" pitchFamily="34" charset="0"/>
                <a:cs typeface="Tahoma" pitchFamily="34" charset="0"/>
              </a:rPr>
              <a:t>In the Register addressing mode, the data is stored in a register and it is referred using a particular register. </a:t>
            </a:r>
          </a:p>
          <a:p>
            <a:pPr marL="285750" indent="-285750">
              <a:buFont typeface="Arial" pitchFamily="34" charset="0"/>
              <a:buChar char="•"/>
            </a:pPr>
            <a:r>
              <a:rPr lang="en-IN" dirty="0">
                <a:latin typeface="Tahoma" pitchFamily="34" charset="0"/>
                <a:ea typeface="Tahoma" pitchFamily="34" charset="0"/>
                <a:cs typeface="Tahoma" pitchFamily="34" charset="0"/>
              </a:rPr>
              <a:t>All registers except IP may be used in this mode.</a:t>
            </a:r>
          </a:p>
          <a:p>
            <a:pPr marL="285750" indent="-285750">
              <a:buFont typeface="Arial" pitchFamily="34" charset="0"/>
              <a:buChar char="•"/>
            </a:pPr>
            <a:r>
              <a:rPr lang="en-IN" dirty="0">
                <a:latin typeface="Tahoma" pitchFamily="34" charset="0"/>
                <a:ea typeface="Tahoma" pitchFamily="34" charset="0"/>
                <a:cs typeface="Tahoma" pitchFamily="34" charset="0"/>
              </a:rPr>
              <a:t>8-bit register names with register addressing: AH, AL, BH, BL, CH, CL, DH, DL. </a:t>
            </a:r>
          </a:p>
          <a:p>
            <a:pPr marL="285750" indent="-285750">
              <a:buFont typeface="Arial" pitchFamily="34" charset="0"/>
              <a:buChar char="•"/>
            </a:pPr>
            <a:r>
              <a:rPr lang="en-IN" dirty="0">
                <a:latin typeface="Tahoma" pitchFamily="34" charset="0"/>
                <a:ea typeface="Tahoma" pitchFamily="34" charset="0"/>
                <a:cs typeface="Tahoma" pitchFamily="34" charset="0"/>
              </a:rPr>
              <a:t>16-bit register names: AX, BX, CX, DX, SP, BP, SI ,DI, CS, SS, DS and ES. </a:t>
            </a:r>
          </a:p>
          <a:p>
            <a:pPr marL="285750" indent="-285750">
              <a:buFont typeface="Arial" pitchFamily="34" charset="0"/>
              <a:buChar char="•"/>
            </a:pPr>
            <a:r>
              <a:rPr lang="en-IN" b="1" dirty="0">
                <a:solidFill>
                  <a:srgbClr val="FF0000"/>
                </a:solidFill>
                <a:latin typeface="Tahoma" pitchFamily="34" charset="0"/>
                <a:ea typeface="Tahoma" pitchFamily="34" charset="0"/>
                <a:cs typeface="Tahoma" pitchFamily="34" charset="0"/>
              </a:rPr>
              <a:t>Never mix an 8-bit register with 16-bi</a:t>
            </a:r>
            <a:r>
              <a:rPr lang="en-IN" dirty="0">
                <a:latin typeface="Tahoma" pitchFamily="34" charset="0"/>
                <a:ea typeface="Tahoma" pitchFamily="34" charset="0"/>
                <a:cs typeface="Tahoma" pitchFamily="34" charset="0"/>
              </a:rPr>
              <a:t>t, it is not allowed in microprocessor. </a:t>
            </a:r>
          </a:p>
          <a:p>
            <a:pPr marL="285750" indent="-285750">
              <a:buFont typeface="Arial" pitchFamily="34" charset="0"/>
              <a:buChar char="•"/>
            </a:pPr>
            <a:r>
              <a:rPr lang="en-IN" b="1" dirty="0">
                <a:solidFill>
                  <a:srgbClr val="FF0000"/>
                </a:solidFill>
                <a:latin typeface="Tahoma" pitchFamily="34" charset="0"/>
                <a:ea typeface="Tahoma" pitchFamily="34" charset="0"/>
                <a:cs typeface="Tahoma" pitchFamily="34" charset="0"/>
              </a:rPr>
              <a:t>Code segment register (CS) is never used as destination</a:t>
            </a:r>
            <a:r>
              <a:rPr lang="en-IN" dirty="0">
                <a:latin typeface="Tahoma" pitchFamily="34" charset="0"/>
                <a:ea typeface="Tahoma" pitchFamily="34" charset="0"/>
                <a:cs typeface="Tahoma" pitchFamily="34" charset="0"/>
              </a:rPr>
              <a:t>. </a:t>
            </a:r>
          </a:p>
          <a:p>
            <a:pPr marL="285750" indent="-285750">
              <a:buFont typeface="Arial" pitchFamily="34" charset="0"/>
              <a:buChar char="•"/>
            </a:pPr>
            <a:r>
              <a:rPr lang="en-IN" b="1" dirty="0">
                <a:solidFill>
                  <a:srgbClr val="FF0000"/>
                </a:solidFill>
                <a:latin typeface="Tahoma" pitchFamily="34" charset="0"/>
                <a:ea typeface="Tahoma" pitchFamily="34" charset="0"/>
                <a:cs typeface="Tahoma" pitchFamily="34" charset="0"/>
              </a:rPr>
              <a:t>Segment to segment MOV instruction is not allowed</a:t>
            </a:r>
            <a:r>
              <a:rPr lang="en-IN" dirty="0">
                <a:latin typeface="Tahoma" pitchFamily="34" charset="0"/>
                <a:ea typeface="Tahoma" pitchFamily="34" charset="0"/>
                <a:cs typeface="Tahoma" pitchFamily="34" charset="0"/>
              </a:rPr>
              <a:t>. </a:t>
            </a:r>
          </a:p>
          <a:p>
            <a:endParaRPr lang="en-IN" dirty="0">
              <a:latin typeface="Tahoma" pitchFamily="34" charset="0"/>
              <a:ea typeface="Tahoma" pitchFamily="34" charset="0"/>
              <a:cs typeface="Tahoma" pitchFamily="34" charset="0"/>
            </a:endParaRPr>
          </a:p>
          <a:p>
            <a:pPr marL="285750" indent="-285750">
              <a:buFont typeface="Arial" pitchFamily="34" charset="0"/>
              <a:buChar char="•"/>
            </a:pPr>
            <a:r>
              <a:rPr lang="en-IN" dirty="0">
                <a:latin typeface="Tahoma" pitchFamily="34" charset="0"/>
                <a:ea typeface="Tahoma" pitchFamily="34" charset="0"/>
                <a:cs typeface="Tahoma" pitchFamily="34" charset="0"/>
              </a:rPr>
              <a:t>Example:		            MOV AL, BL ; Copies 8-bit content of BL into AL </a:t>
            </a:r>
          </a:p>
          <a:p>
            <a:r>
              <a:rPr lang="en-IN" dirty="0">
                <a:latin typeface="Tahoma" pitchFamily="34" charset="0"/>
                <a:ea typeface="Tahoma" pitchFamily="34" charset="0"/>
                <a:cs typeface="Tahoma" pitchFamily="34" charset="0"/>
              </a:rPr>
              <a:t>				MOV AX, CX ; Copies 16-bit content of CX into AX </a:t>
            </a:r>
          </a:p>
          <a:p>
            <a:r>
              <a:rPr lang="en-IN" dirty="0">
                <a:latin typeface="Tahoma" pitchFamily="34" charset="0"/>
                <a:ea typeface="Tahoma" pitchFamily="34" charset="0"/>
                <a:cs typeface="Tahoma" pitchFamily="34" charset="0"/>
              </a:rPr>
              <a:t>				MOV ES, DS ; Not allowed (segment to segment) </a:t>
            </a:r>
          </a:p>
          <a:p>
            <a:r>
              <a:rPr lang="en-IN" dirty="0">
                <a:latin typeface="Tahoma" pitchFamily="34" charset="0"/>
                <a:ea typeface="Tahoma" pitchFamily="34" charset="0"/>
                <a:cs typeface="Tahoma" pitchFamily="34" charset="0"/>
              </a:rPr>
              <a:t>				MOV BL, DX ; Not allowed (mixed size) </a:t>
            </a:r>
          </a:p>
          <a:p>
            <a:r>
              <a:rPr lang="en-IN" dirty="0">
                <a:latin typeface="Tahoma" pitchFamily="34" charset="0"/>
                <a:ea typeface="Tahoma" pitchFamily="34" charset="0"/>
                <a:cs typeface="Tahoma" pitchFamily="34" charset="0"/>
              </a:rPr>
              <a:t>				MOV CS, AX ; Not allowed (Code segment register may not       				be destination register) </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794979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Register Indirect Addressing     </a:t>
            </a:r>
          </a:p>
        </p:txBody>
      </p:sp>
      <p:sp>
        <p:nvSpPr>
          <p:cNvPr id="7" name="Rectangle 6"/>
          <p:cNvSpPr/>
          <p:nvPr/>
        </p:nvSpPr>
        <p:spPr>
          <a:xfrm>
            <a:off x="320594" y="1700808"/>
            <a:ext cx="10081120" cy="4247317"/>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address of the memory location which contains data is determined in an indirect way, using the offset registers.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offset address of data is stored in BX, DI and SI.</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data segment or extra segment is used by default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 ] symbol denote indirect addressing in assembly language. </a:t>
            </a:r>
          </a:p>
          <a:p>
            <a:pPr>
              <a:lnSpc>
                <a:spcPct val="150000"/>
              </a:lnSpc>
            </a:pPr>
            <a:r>
              <a:rPr lang="en-IN" dirty="0">
                <a:latin typeface="Tahoma" pitchFamily="34" charset="0"/>
                <a:ea typeface="Tahoma" pitchFamily="34" charset="0"/>
                <a:cs typeface="Tahoma" pitchFamily="34" charset="0"/>
              </a:rPr>
              <a:t>Example:</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 MOV CX, [BX] ; Copies the word contents of the data segment memory location addressed by BX into CX.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[DI], [BX] ; Memory to memory transfers are not allowed except with string inst. </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6667940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Base Addressing Mode      </a:t>
            </a:r>
          </a:p>
        </p:txBody>
      </p:sp>
      <p:sp>
        <p:nvSpPr>
          <p:cNvPr id="7" name="Rectangle 6"/>
          <p:cNvSpPr/>
          <p:nvPr/>
        </p:nvSpPr>
        <p:spPr>
          <a:xfrm>
            <a:off x="320594" y="1700808"/>
            <a:ext cx="10081120" cy="3416320"/>
          </a:xfrm>
          <a:prstGeom prst="rect">
            <a:avLst/>
          </a:prstGeom>
        </p:spPr>
        <p:txBody>
          <a:bodyPr wrap="square">
            <a:spAutoFit/>
          </a:bodyPr>
          <a:lstStyle/>
          <a:p>
            <a:pPr marL="285750" indent="-285750">
              <a:lnSpc>
                <a:spcPct val="150000"/>
              </a:lnSpc>
              <a:buFont typeface="Arial" pitchFamily="34" charset="0"/>
              <a:buChar char="•"/>
            </a:pPr>
            <a:r>
              <a:rPr lang="en-US" dirty="0">
                <a:latin typeface="Tahoma" pitchFamily="34" charset="0"/>
                <a:ea typeface="Tahoma" pitchFamily="34" charset="0"/>
                <a:cs typeface="Tahoma" pitchFamily="34" charset="0"/>
              </a:rPr>
              <a:t>In this addressing mode, the offset address of the operand is given by the sum of contents of the BX/BP registers and 8-bit/16-bit displacement.</a:t>
            </a:r>
          </a:p>
          <a:p>
            <a:pPr>
              <a:lnSpc>
                <a:spcPct val="150000"/>
              </a:lnSpc>
            </a:pPr>
            <a:r>
              <a:rPr lang="en-IN" dirty="0">
                <a:latin typeface="Tahoma" pitchFamily="34" charset="0"/>
                <a:ea typeface="Tahoma" pitchFamily="34" charset="0"/>
                <a:cs typeface="Tahoma" pitchFamily="34" charset="0"/>
              </a:rPr>
              <a:t>Example: </a:t>
            </a:r>
          </a:p>
          <a:p>
            <a:pPr marL="285750" indent="-285750">
              <a:lnSpc>
                <a:spcPct val="150000"/>
              </a:lnSpc>
              <a:buFont typeface="Arial" pitchFamily="34" charset="0"/>
              <a:buChar char="•"/>
            </a:pPr>
            <a:r>
              <a:rPr lang="en-US" dirty="0">
                <a:latin typeface="Tahoma" pitchFamily="34" charset="0"/>
                <a:ea typeface="Tahoma" pitchFamily="34" charset="0"/>
                <a:cs typeface="Tahoma" pitchFamily="34" charset="0"/>
              </a:rPr>
              <a:t>MOV DX, [BX+04]</a:t>
            </a:r>
          </a:p>
          <a:p>
            <a:pPr marL="285750" indent="-285750">
              <a:lnSpc>
                <a:spcPct val="150000"/>
              </a:lnSpc>
              <a:buFont typeface="Arial" pitchFamily="34" charset="0"/>
              <a:buChar char="•"/>
            </a:pPr>
            <a:r>
              <a:rPr lang="en-US" dirty="0">
                <a:latin typeface="Tahoma" pitchFamily="34" charset="0"/>
                <a:ea typeface="Tahoma" pitchFamily="34" charset="0"/>
                <a:cs typeface="Tahoma" pitchFamily="34" charset="0"/>
              </a:rPr>
              <a:t>ADD CL, [BX+08]</a:t>
            </a:r>
            <a:r>
              <a:rPr lang="en-IN" dirty="0">
                <a:latin typeface="Tahoma" pitchFamily="34" charset="0"/>
                <a:ea typeface="Tahoma" pitchFamily="34" charset="0"/>
                <a:cs typeface="Tahoma" pitchFamily="34" charset="0"/>
              </a:rPr>
              <a:t>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AX, 50H[BX] ; Effective address is given as DS*10H + 50H + [BX] .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10H[SI], DX ; Content of DX is transferred to address  DS*10H + 10H + [SI]</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9995023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Indexed Addressing Mode      </a:t>
            </a:r>
          </a:p>
        </p:txBody>
      </p:sp>
      <p:sp>
        <p:nvSpPr>
          <p:cNvPr id="7" name="Rectangle 6"/>
          <p:cNvSpPr/>
          <p:nvPr/>
        </p:nvSpPr>
        <p:spPr>
          <a:xfrm>
            <a:off x="320594" y="1700808"/>
            <a:ext cx="10081120" cy="3775393"/>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Offset of the operand is stored in one of the index registers.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DS is the default segment register for DI and SI.</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In case of string instruction, DS and ES are default segment registers for SI &amp; DI respectively.</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This is a special case of register indirect addressing mode.</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Example: 		MOV AX, [SI] ; Data is available in data segment, at an offset 								address stored in SI . </a:t>
            </a:r>
          </a:p>
          <a:p>
            <a:pPr>
              <a:lnSpc>
                <a:spcPct val="150000"/>
              </a:lnSpc>
            </a:pPr>
            <a:r>
              <a:rPr lang="en-IN" dirty="0">
                <a:latin typeface="Tahoma" pitchFamily="34" charset="0"/>
                <a:ea typeface="Tahoma" pitchFamily="34" charset="0"/>
                <a:cs typeface="Tahoma" pitchFamily="34" charset="0"/>
              </a:rPr>
              <a:t>			MOV CX, [DI] ; Content of address DS*10H + [DI] will be </a:t>
            </a:r>
          </a:p>
          <a:p>
            <a:pPr>
              <a:lnSpc>
                <a:spcPct val="150000"/>
              </a:lnSpc>
            </a:pPr>
            <a:r>
              <a:rPr lang="en-IN" dirty="0">
                <a:latin typeface="Tahoma" pitchFamily="34" charset="0"/>
                <a:ea typeface="Tahoma" pitchFamily="34" charset="0"/>
                <a:cs typeface="Tahoma" pitchFamily="34" charset="0"/>
              </a:rPr>
              <a:t>								transferred to CX</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8506581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Base Indexed Addressing Mode      </a:t>
            </a:r>
          </a:p>
        </p:txBody>
      </p:sp>
      <p:sp>
        <p:nvSpPr>
          <p:cNvPr id="7" name="Rectangle 6"/>
          <p:cNvSpPr/>
          <p:nvPr/>
        </p:nvSpPr>
        <p:spPr>
          <a:xfrm>
            <a:off x="320594" y="1700808"/>
            <a:ext cx="10081120" cy="3416320"/>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In this addressing mode, data is available at an effective address formed by adding the content of any one of the base registers (BP or BX) to the content of an index register (SI or DI).</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default segment may be DS or ES.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Example: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AX, [BX] [SI] ; Effective address is given as DS*10H + [BX] + [SI].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[BX] [DI], AX ; Content of AX is transferred to address  DS*10H + [BX] + [DI]</a:t>
            </a: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7178835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a:t>
            </a:r>
            <a:r>
              <a:rPr lang="en-US" sz="4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Base Indexed displacement Addressing      </a:t>
            </a:r>
          </a:p>
        </p:txBody>
      </p:sp>
      <p:sp>
        <p:nvSpPr>
          <p:cNvPr id="7" name="Rectangle 6"/>
          <p:cNvSpPr/>
          <p:nvPr/>
        </p:nvSpPr>
        <p:spPr>
          <a:xfrm>
            <a:off x="320594" y="1700808"/>
            <a:ext cx="10081120" cy="4190891"/>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effective address is formed by adding an 8-bit or 16-bit displacement with the sum of contents of any one of the base registers (BP or BX) and any one of the index registers (SI or DI).</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default segment may be DS or ES.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Example: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MOV AX, 50H [BX] [SI] ; Effective address is given as DS*10H + 50H + [BX] + [SI]. </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ADD 50H [BX] [SI], BP ; Content of BP is added with that in the memory location whose offset is given by DS*10H + 50H + [BX] + [SI], result is stored in this memory location.</a:t>
            </a:r>
          </a:p>
          <a:p>
            <a:pPr marL="285750" indent="-285750">
              <a:lnSpc>
                <a:spcPct val="150000"/>
              </a:lnSpc>
              <a:buFont typeface="Arial" pitchFamily="34" charset="0"/>
              <a:buChar char="•"/>
            </a:pPr>
            <a:endParaRPr lang="en-IN" dirty="0">
              <a:latin typeface="Tahoma" pitchFamily="34" charset="0"/>
              <a:ea typeface="Tahoma" pitchFamily="34" charset="0"/>
              <a:cs typeface="Tahoma" pitchFamily="34" charset="0"/>
            </a:endParaRP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8555464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Physical Address Calculation      </a:t>
            </a:r>
          </a:p>
        </p:txBody>
      </p:sp>
      <p:sp>
        <p:nvSpPr>
          <p:cNvPr id="7" name="Rectangle 6"/>
          <p:cNvSpPr/>
          <p:nvPr/>
        </p:nvSpPr>
        <p:spPr>
          <a:xfrm>
            <a:off x="320594" y="1700808"/>
            <a:ext cx="10081120" cy="4247317"/>
          </a:xfrm>
          <a:prstGeom prst="rect">
            <a:avLst/>
          </a:prstGeom>
        </p:spPr>
        <p:txBody>
          <a:bodyPr wrap="square">
            <a:spAutoFit/>
          </a:bodyPr>
          <a:lstStyle/>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The content of the segment register is shifted left bit-wise four times (Multiply the 16-bit hex value by 10H).</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To this result, the content of an offset register is added, to produce 20-bit physical address.</a:t>
            </a:r>
          </a:p>
          <a:p>
            <a:pPr marL="285750" indent="-285750">
              <a:lnSpc>
                <a:spcPct val="150000"/>
              </a:lnSpc>
              <a:buFont typeface="Arial" pitchFamily="34" charset="0"/>
              <a:buChar char="•"/>
            </a:pPr>
            <a:r>
              <a:rPr lang="en-IN" dirty="0">
                <a:latin typeface="Tahoma" pitchFamily="34" charset="0"/>
                <a:ea typeface="Tahoma" pitchFamily="34" charset="0"/>
                <a:cs typeface="Tahoma" pitchFamily="34" charset="0"/>
              </a:rPr>
              <a:t>Offset registers for the different segments are indicated below:</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BX/ SI/ DI – Data Segment/ Extra Segment</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IP – Code Segment</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BP – Starting address of Stack</a:t>
            </a:r>
          </a:p>
          <a:p>
            <a:pPr marL="742950" lvl="1" indent="-285750">
              <a:lnSpc>
                <a:spcPct val="150000"/>
              </a:lnSpc>
              <a:buFont typeface="Arial" pitchFamily="34" charset="0"/>
              <a:buChar char="•"/>
            </a:pPr>
            <a:r>
              <a:rPr lang="en-IN" dirty="0">
                <a:latin typeface="Tahoma" pitchFamily="34" charset="0"/>
                <a:ea typeface="Tahoma" pitchFamily="34" charset="0"/>
                <a:cs typeface="Tahoma" pitchFamily="34" charset="0"/>
              </a:rPr>
              <a:t>SP – Top of stack</a:t>
            </a:r>
          </a:p>
          <a:p>
            <a:pPr marL="285750" indent="-285750">
              <a:lnSpc>
                <a:spcPct val="150000"/>
              </a:lnSpc>
              <a:buFont typeface="Arial" pitchFamily="34" charset="0"/>
              <a:buChar char="•"/>
            </a:pPr>
            <a:endParaRPr lang="en-IN" dirty="0">
              <a:latin typeface="Tahoma" pitchFamily="34" charset="0"/>
              <a:ea typeface="Tahoma" pitchFamily="34" charset="0"/>
              <a:cs typeface="Tahoma" pitchFamily="34" charset="0"/>
            </a:endParaRPr>
          </a:p>
          <a:p>
            <a:pPr marL="342900" indent="-342900" algn="just">
              <a:lnSpc>
                <a:spcPct val="150000"/>
              </a:lnSpc>
              <a:buFont typeface="Arial" pitchFamily="34" charset="0"/>
              <a:buChar char="•"/>
            </a:pPr>
            <a:endParaRPr lang="en-US" alt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1069979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Example       </a:t>
            </a:r>
          </a:p>
        </p:txBody>
      </p:sp>
      <p:sp>
        <p:nvSpPr>
          <p:cNvPr id="5" name="Content Placeholder 2"/>
          <p:cNvSpPr>
            <a:spLocks noGrp="1"/>
          </p:cNvSpPr>
          <p:nvPr>
            <p:ph idx="1"/>
          </p:nvPr>
        </p:nvSpPr>
        <p:spPr>
          <a:xfrm>
            <a:off x="623534" y="1588477"/>
            <a:ext cx="8853032" cy="5000065"/>
          </a:xfrm>
        </p:spPr>
        <p:txBody>
          <a:bodyPr>
            <a:normAutofit/>
          </a:bodyPr>
          <a:lstStyle/>
          <a:p>
            <a:pPr marL="0" indent="0" algn="just">
              <a:buNone/>
            </a:pPr>
            <a:r>
              <a:rPr lang="en-IN" sz="2000" dirty="0">
                <a:solidFill>
                  <a:srgbClr val="0070C0"/>
                </a:solidFill>
                <a:latin typeface="Tahoma" pitchFamily="34" charset="0"/>
                <a:ea typeface="Tahoma" pitchFamily="34" charset="0"/>
                <a:cs typeface="Tahoma" pitchFamily="34" charset="0"/>
              </a:rPr>
              <a:t>The value of Code Segment (CS) Register is 4042H and the value of different offsets is as follows: BX: 2025H , IP: 0580H , DI: 4247H. Calculate the effective address of the memory location pointed by the CS register. </a:t>
            </a:r>
          </a:p>
          <a:p>
            <a:pPr algn="just"/>
            <a:r>
              <a:rPr lang="en-IN" sz="2000" dirty="0">
                <a:latin typeface="Tahoma" pitchFamily="34" charset="0"/>
                <a:ea typeface="Tahoma" pitchFamily="34" charset="0"/>
                <a:cs typeface="Tahoma" pitchFamily="34" charset="0"/>
              </a:rPr>
              <a:t>The offset of the CS Register is the IP register.</a:t>
            </a:r>
          </a:p>
          <a:p>
            <a:pPr algn="just"/>
            <a:r>
              <a:rPr lang="en-IN" sz="2000" dirty="0">
                <a:latin typeface="Tahoma" pitchFamily="34" charset="0"/>
                <a:ea typeface="Tahoma" pitchFamily="34" charset="0"/>
                <a:cs typeface="Tahoma" pitchFamily="34" charset="0"/>
              </a:rPr>
              <a:t>Shift base address 4-bits and  Add offset address</a:t>
            </a:r>
          </a:p>
          <a:p>
            <a:pPr algn="just"/>
            <a:endParaRPr lang="en-IN" sz="2000" dirty="0">
              <a:latin typeface="Tahoma" pitchFamily="34" charset="0"/>
              <a:ea typeface="Tahoma" pitchFamily="34" charset="0"/>
              <a:cs typeface="Tahoma" pitchFamily="34" charset="0"/>
            </a:endParaRPr>
          </a:p>
          <a:p>
            <a:pPr algn="just"/>
            <a:endParaRPr lang="en-IN" sz="2000" dirty="0">
              <a:latin typeface="Tahoma" pitchFamily="34" charset="0"/>
              <a:ea typeface="Tahoma" pitchFamily="34" charset="0"/>
              <a:cs typeface="Tahoma" pitchFamily="34" charset="0"/>
            </a:endParaRPr>
          </a:p>
        </p:txBody>
      </p:sp>
      <p:pic>
        <p:nvPicPr>
          <p:cNvPr id="8" name="Picture 7"/>
          <p:cNvPicPr>
            <a:picLocks noChangeAspect="1"/>
          </p:cNvPicPr>
          <p:nvPr/>
        </p:nvPicPr>
        <p:blipFill rotWithShape="1">
          <a:blip r:embed="rId2"/>
          <a:srcRect l="7831" r="3141" b="66107"/>
          <a:stretch/>
        </p:blipFill>
        <p:spPr>
          <a:xfrm>
            <a:off x="1481068" y="3573016"/>
            <a:ext cx="2524260" cy="348668"/>
          </a:xfrm>
          <a:prstGeom prst="rect">
            <a:avLst/>
          </a:prstGeom>
        </p:spPr>
      </p:pic>
      <p:pic>
        <p:nvPicPr>
          <p:cNvPr id="9" name="Picture 8"/>
          <p:cNvPicPr>
            <a:picLocks noChangeAspect="1"/>
          </p:cNvPicPr>
          <p:nvPr/>
        </p:nvPicPr>
        <p:blipFill rotWithShape="1">
          <a:blip r:embed="rId2"/>
          <a:srcRect l="7485" t="32426" r="16457" b="36520"/>
          <a:stretch/>
        </p:blipFill>
        <p:spPr>
          <a:xfrm>
            <a:off x="1481067" y="4077072"/>
            <a:ext cx="2266683" cy="335789"/>
          </a:xfrm>
          <a:prstGeom prst="rect">
            <a:avLst/>
          </a:prstGeom>
        </p:spPr>
      </p:pic>
      <p:sp>
        <p:nvSpPr>
          <p:cNvPr id="10" name="TextBox 9"/>
          <p:cNvSpPr txBox="1"/>
          <p:nvPr/>
        </p:nvSpPr>
        <p:spPr>
          <a:xfrm>
            <a:off x="1481067" y="4725144"/>
            <a:ext cx="1477254" cy="338554"/>
          </a:xfrm>
          <a:prstGeom prst="rect">
            <a:avLst/>
          </a:prstGeom>
          <a:solidFill>
            <a:schemeClr val="bg1">
              <a:lumMod val="95000"/>
            </a:schemeClr>
          </a:solidFill>
        </p:spPr>
        <p:txBody>
          <a:bodyPr wrap="square" rtlCol="0">
            <a:spAutoFit/>
          </a:bodyPr>
          <a:lstStyle/>
          <a:p>
            <a:r>
              <a:rPr lang="en-IN" sz="1600" dirty="0">
                <a:latin typeface="Century Schoolbook" panose="02040604050505020304" pitchFamily="18" charset="0"/>
              </a:rPr>
              <a:t>= (469A0)</a:t>
            </a:r>
            <a:r>
              <a:rPr lang="en-IN" sz="1600" baseline="-25000" dirty="0">
                <a:latin typeface="Century Schoolbook" panose="02040604050505020304" pitchFamily="18" charset="0"/>
              </a:rPr>
              <a:t>H</a:t>
            </a:r>
          </a:p>
        </p:txBody>
      </p:sp>
    </p:spTree>
    <p:extLst>
      <p:ext uri="{BB962C8B-B14F-4D97-AF65-F5344CB8AC3E}">
        <p14:creationId xmlns:p14="http://schemas.microsoft.com/office/powerpoint/2010/main" val="193975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4171" y="1556792"/>
            <a:ext cx="9361040" cy="4337578"/>
          </a:xfrm>
        </p:spPr>
        <p:txBody>
          <a:bodyPr>
            <a:normAutofit/>
          </a:bodyPr>
          <a:lstStyle/>
          <a:p>
            <a:pPr algn="just"/>
            <a:r>
              <a:rPr lang="en-IN" sz="2400" dirty="0">
                <a:latin typeface="Tahoma" pitchFamily="34" charset="0"/>
                <a:ea typeface="Tahoma" pitchFamily="34" charset="0"/>
                <a:cs typeface="Tahoma" pitchFamily="34" charset="0"/>
              </a:rPr>
              <a:t>“</a:t>
            </a:r>
            <a:r>
              <a:rPr lang="en-IN" sz="2400" i="1" dirty="0">
                <a:latin typeface="Tahoma" pitchFamily="34" charset="0"/>
                <a:ea typeface="Tahoma" pitchFamily="34" charset="0"/>
                <a:cs typeface="Tahoma" pitchFamily="34" charset="0"/>
              </a:rPr>
              <a:t>General Purpose” &amp; “Special Purpose”</a:t>
            </a:r>
            <a:endParaRPr lang="en-IN" sz="2400" dirty="0">
              <a:latin typeface="Tahoma" pitchFamily="34" charset="0"/>
              <a:ea typeface="Tahoma" pitchFamily="34" charset="0"/>
              <a:cs typeface="Tahoma" pitchFamily="34" charset="0"/>
            </a:endParaRPr>
          </a:p>
          <a:p>
            <a:pPr algn="just"/>
            <a:r>
              <a:rPr lang="en-IN" sz="2400" dirty="0">
                <a:latin typeface="Tahoma" pitchFamily="34" charset="0"/>
                <a:ea typeface="Tahoma" pitchFamily="34" charset="0"/>
                <a:cs typeface="Tahoma" pitchFamily="34" charset="0"/>
              </a:rPr>
              <a:t>16 bit registers</a:t>
            </a:r>
          </a:p>
          <a:p>
            <a:pPr algn="just"/>
            <a:r>
              <a:rPr lang="en-IN" sz="2400" dirty="0">
                <a:latin typeface="Tahoma" pitchFamily="34" charset="0"/>
                <a:ea typeface="Tahoma" pitchFamily="34" charset="0"/>
                <a:cs typeface="Tahoma" pitchFamily="34" charset="0"/>
              </a:rPr>
              <a:t>GP Registers:</a:t>
            </a:r>
          </a:p>
          <a:p>
            <a:pPr lvl="1" algn="just"/>
            <a:r>
              <a:rPr lang="en-IN" sz="2400" dirty="0">
                <a:latin typeface="Tahoma" pitchFamily="34" charset="0"/>
                <a:ea typeface="Tahoma" pitchFamily="34" charset="0"/>
                <a:cs typeface="Tahoma" pitchFamily="34" charset="0"/>
              </a:rPr>
              <a:t>Can be used as 8 bit or 16 bit</a:t>
            </a:r>
          </a:p>
          <a:p>
            <a:pPr lvl="1" algn="just"/>
            <a:r>
              <a:rPr lang="en-IN" sz="2400" dirty="0">
                <a:latin typeface="Tahoma" pitchFamily="34" charset="0"/>
                <a:ea typeface="Tahoma" pitchFamily="34" charset="0"/>
                <a:cs typeface="Tahoma" pitchFamily="34" charset="0"/>
              </a:rPr>
              <a:t>Used for holding data, variables, and  intermediate results temporarily</a:t>
            </a:r>
          </a:p>
          <a:p>
            <a:pPr algn="just"/>
            <a:r>
              <a:rPr lang="en-IN" sz="2400" dirty="0">
                <a:latin typeface="Tahoma" pitchFamily="34" charset="0"/>
                <a:ea typeface="Tahoma" pitchFamily="34" charset="0"/>
                <a:cs typeface="Tahoma" pitchFamily="34" charset="0"/>
              </a:rPr>
              <a:t>SP Registers: </a:t>
            </a:r>
          </a:p>
          <a:p>
            <a:pPr lvl="1" algn="just"/>
            <a:r>
              <a:rPr lang="en-IN" sz="2400" dirty="0">
                <a:latin typeface="Tahoma" pitchFamily="34" charset="0"/>
                <a:ea typeface="Tahoma" pitchFamily="34" charset="0"/>
                <a:cs typeface="Tahoma" pitchFamily="34" charset="0"/>
              </a:rPr>
              <a:t>Used as segment registers, pointers, index registers or as offset storage registers for some addressing modes</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 8086 Registers  </a:t>
            </a:r>
          </a:p>
        </p:txBody>
      </p:sp>
    </p:spTree>
    <p:extLst>
      <p:ext uri="{BB962C8B-B14F-4D97-AF65-F5344CB8AC3E}">
        <p14:creationId xmlns:p14="http://schemas.microsoft.com/office/powerpoint/2010/main" val="38998497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Practice Problem        </a:t>
            </a:r>
          </a:p>
        </p:txBody>
      </p:sp>
      <p:sp>
        <p:nvSpPr>
          <p:cNvPr id="11" name="Content Placeholder 2"/>
          <p:cNvSpPr>
            <a:spLocks noGrp="1"/>
          </p:cNvSpPr>
          <p:nvPr>
            <p:ph idx="1"/>
          </p:nvPr>
        </p:nvSpPr>
        <p:spPr>
          <a:xfrm>
            <a:off x="792163" y="2060848"/>
            <a:ext cx="8596668" cy="724278"/>
          </a:xfrm>
        </p:spPr>
        <p:txBody>
          <a:bodyPr>
            <a:normAutofit/>
          </a:bodyPr>
          <a:lstStyle/>
          <a:p>
            <a:pPr algn="just"/>
            <a:r>
              <a:rPr lang="en-IN" sz="2000" dirty="0">
                <a:latin typeface="Tahoma" pitchFamily="34" charset="0"/>
                <a:ea typeface="Tahoma" pitchFamily="34" charset="0"/>
                <a:cs typeface="Tahoma" pitchFamily="34" charset="0"/>
              </a:rPr>
              <a:t>The value of the DS register is 3032H. And the BX register contains 3040H. Find the physical address.</a:t>
            </a:r>
          </a:p>
        </p:txBody>
      </p:sp>
      <p:sp>
        <p:nvSpPr>
          <p:cNvPr id="12" name="Content Placeholder 2"/>
          <p:cNvSpPr txBox="1">
            <a:spLocks/>
          </p:cNvSpPr>
          <p:nvPr/>
        </p:nvSpPr>
        <p:spPr>
          <a:xfrm>
            <a:off x="909153" y="3078052"/>
            <a:ext cx="8596668" cy="7242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IN" dirty="0">
                <a:latin typeface="Tahoma" pitchFamily="34" charset="0"/>
                <a:ea typeface="Tahoma" pitchFamily="34" charset="0"/>
                <a:cs typeface="Tahoma" pitchFamily="34" charset="0"/>
              </a:rPr>
              <a:t>33360H</a:t>
            </a:r>
          </a:p>
        </p:txBody>
      </p:sp>
    </p:spTree>
    <p:extLst>
      <p:ext uri="{BB962C8B-B14F-4D97-AF65-F5344CB8AC3E}">
        <p14:creationId xmlns:p14="http://schemas.microsoft.com/office/powerpoint/2010/main" val="4294587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Practice Problem        </a:t>
            </a:r>
          </a:p>
        </p:txBody>
      </p:sp>
      <p:sp>
        <p:nvSpPr>
          <p:cNvPr id="7" name="Content Placeholder 2"/>
          <p:cNvSpPr>
            <a:spLocks noGrp="1"/>
          </p:cNvSpPr>
          <p:nvPr>
            <p:ph idx="1"/>
          </p:nvPr>
        </p:nvSpPr>
        <p:spPr>
          <a:xfrm>
            <a:off x="677333" y="1529525"/>
            <a:ext cx="9619885" cy="1303828"/>
          </a:xfrm>
        </p:spPr>
        <p:txBody>
          <a:bodyPr>
            <a:noAutofit/>
          </a:bodyPr>
          <a:lstStyle/>
          <a:p>
            <a:pPr algn="just"/>
            <a:r>
              <a:rPr lang="en-IN" sz="2000" dirty="0">
                <a:latin typeface="Tahoma" pitchFamily="34" charset="0"/>
                <a:ea typeface="Tahoma" pitchFamily="34" charset="0"/>
                <a:cs typeface="Tahoma" pitchFamily="34" charset="0"/>
              </a:rPr>
              <a:t>You are provided with the following values:</a:t>
            </a:r>
            <a:br>
              <a:rPr lang="en-IN" sz="2000" dirty="0">
                <a:latin typeface="Tahoma" pitchFamily="34" charset="0"/>
                <a:ea typeface="Tahoma" pitchFamily="34" charset="0"/>
                <a:cs typeface="Tahoma" pitchFamily="34" charset="0"/>
              </a:rPr>
            </a:br>
            <a:r>
              <a:rPr lang="en-IN" sz="2000" b="1" dirty="0">
                <a:latin typeface="Tahoma" pitchFamily="34" charset="0"/>
                <a:ea typeface="Tahoma" pitchFamily="34" charset="0"/>
                <a:cs typeface="Tahoma" pitchFamily="34" charset="0"/>
              </a:rPr>
              <a:t>DS: 3056H, IP: 1023H, BP: 2322H and SP: 3029H. </a:t>
            </a:r>
            <a:br>
              <a:rPr lang="en-IN" sz="2000" dirty="0">
                <a:latin typeface="Tahoma" pitchFamily="34" charset="0"/>
                <a:ea typeface="Tahoma" pitchFamily="34" charset="0"/>
                <a:cs typeface="Tahoma" pitchFamily="34" charset="0"/>
              </a:rPr>
            </a:br>
            <a:r>
              <a:rPr lang="en-IN" sz="2000" dirty="0">
                <a:latin typeface="Tahoma" pitchFamily="34" charset="0"/>
                <a:ea typeface="Tahoma" pitchFamily="34" charset="0"/>
                <a:cs typeface="Tahoma" pitchFamily="34" charset="0"/>
              </a:rPr>
              <a:t>Can you calculate the effective address of the memory location as per the DS register? </a:t>
            </a:r>
          </a:p>
        </p:txBody>
      </p:sp>
    </p:spTree>
    <p:extLst>
      <p:ext uri="{BB962C8B-B14F-4D97-AF65-F5344CB8AC3E}">
        <p14:creationId xmlns:p14="http://schemas.microsoft.com/office/powerpoint/2010/main" val="154555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Example         </a:t>
            </a:r>
          </a:p>
        </p:txBody>
      </p:sp>
      <p:pic>
        <p:nvPicPr>
          <p:cNvPr id="8" name="Picture 7"/>
          <p:cNvPicPr>
            <a:picLocks noChangeAspect="1"/>
          </p:cNvPicPr>
          <p:nvPr/>
        </p:nvPicPr>
        <p:blipFill>
          <a:blip r:embed="rId2"/>
          <a:stretch>
            <a:fillRect/>
          </a:stretch>
        </p:blipFill>
        <p:spPr>
          <a:xfrm>
            <a:off x="627449" y="2060848"/>
            <a:ext cx="9851163" cy="1501036"/>
          </a:xfrm>
          <a:prstGeom prst="rect">
            <a:avLst/>
          </a:prstGeom>
        </p:spPr>
      </p:pic>
      <p:sp>
        <p:nvSpPr>
          <p:cNvPr id="9" name="Content Placeholder 4"/>
          <p:cNvSpPr>
            <a:spLocks noGrp="1"/>
          </p:cNvSpPr>
          <p:nvPr>
            <p:ph idx="1"/>
          </p:nvPr>
        </p:nvSpPr>
        <p:spPr>
          <a:xfrm>
            <a:off x="432123" y="3717032"/>
            <a:ext cx="8596668" cy="3880773"/>
          </a:xfrm>
        </p:spPr>
        <p:txBody>
          <a:bodyPr>
            <a:normAutofit/>
          </a:bodyPr>
          <a:lstStyle/>
          <a:p>
            <a:pPr marL="400050" indent="-400050">
              <a:buFont typeface="+mj-lt"/>
              <a:buAutoNum type="romanLcPeriod"/>
            </a:pPr>
            <a:r>
              <a:rPr lang="en-IN" sz="1800" dirty="0">
                <a:latin typeface="Tahoma" pitchFamily="34" charset="0"/>
                <a:ea typeface="Tahoma" pitchFamily="34" charset="0"/>
                <a:cs typeface="Tahoma" pitchFamily="34" charset="0"/>
              </a:rPr>
              <a:t>Direct Addressing: MOV AX, [5000H]	</a:t>
            </a:r>
          </a:p>
          <a:p>
            <a:pPr marL="400050" indent="-400050">
              <a:buFont typeface="+mj-lt"/>
              <a:buAutoNum type="romanLcPeriod"/>
            </a:pPr>
            <a:r>
              <a:rPr lang="en-IN" sz="1800" dirty="0">
                <a:latin typeface="Tahoma" pitchFamily="34" charset="0"/>
                <a:ea typeface="Tahoma" pitchFamily="34" charset="0"/>
                <a:cs typeface="Tahoma" pitchFamily="34" charset="0"/>
              </a:rPr>
              <a:t>Register Indirect: MOV AX, [BX]</a:t>
            </a:r>
          </a:p>
          <a:p>
            <a:pPr marL="400050" indent="-400050">
              <a:buFont typeface="+mj-lt"/>
              <a:buAutoNum type="romanLcPeriod"/>
            </a:pPr>
            <a:r>
              <a:rPr lang="en-IN" sz="1800" dirty="0">
                <a:latin typeface="Tahoma" pitchFamily="34" charset="0"/>
                <a:ea typeface="Tahoma" pitchFamily="34" charset="0"/>
                <a:cs typeface="Tahoma" pitchFamily="34" charset="0"/>
              </a:rPr>
              <a:t>Register Relative: MOV AX, 5000H [BX]</a:t>
            </a:r>
          </a:p>
          <a:p>
            <a:pPr marL="400050" indent="-400050">
              <a:buFont typeface="+mj-lt"/>
              <a:buAutoNum type="romanLcPeriod"/>
            </a:pPr>
            <a:r>
              <a:rPr lang="en-IN" sz="1800" dirty="0">
                <a:latin typeface="Tahoma" pitchFamily="34" charset="0"/>
                <a:ea typeface="Tahoma" pitchFamily="34" charset="0"/>
                <a:cs typeface="Tahoma" pitchFamily="34" charset="0"/>
              </a:rPr>
              <a:t>Based Indexed: MOV AX, [BX] [SI]</a:t>
            </a:r>
          </a:p>
          <a:p>
            <a:pPr marL="400050" indent="-400050">
              <a:buFont typeface="+mj-lt"/>
              <a:buAutoNum type="romanLcPeriod"/>
            </a:pPr>
            <a:r>
              <a:rPr lang="en-IN" sz="1800" dirty="0">
                <a:latin typeface="Tahoma" pitchFamily="34" charset="0"/>
                <a:ea typeface="Tahoma" pitchFamily="34" charset="0"/>
                <a:cs typeface="Tahoma" pitchFamily="34" charset="0"/>
              </a:rPr>
              <a:t>Relative Based Indexed: MOV AX, 5000H [BX] [SI]</a:t>
            </a:r>
          </a:p>
        </p:txBody>
      </p:sp>
    </p:spTree>
    <p:extLst>
      <p:ext uri="{BB962C8B-B14F-4D97-AF65-F5344CB8AC3E}">
        <p14:creationId xmlns:p14="http://schemas.microsoft.com/office/powerpoint/2010/main" val="169779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325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2" dur="3250" fill="hold"/>
                                        <p:tgtEl>
                                          <p:spTgt spid="9">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 calcmode="lin" valueType="num">
                                      <p:cBhvr additive="base">
                                        <p:cTn id="15" dur="325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6" dur="3250" fill="hold"/>
                                        <p:tgtEl>
                                          <p:spTgt spid="9">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 calcmode="lin" valueType="num">
                                      <p:cBhvr additive="base">
                                        <p:cTn id="19" dur="325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20" dur="3250" fill="hold"/>
                                        <p:tgtEl>
                                          <p:spTgt spid="9">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
                                            <p:txEl>
                                              <p:pRg st="3" end="3"/>
                                            </p:txEl>
                                          </p:spTgt>
                                        </p:tgtEl>
                                        <p:attrNameLst>
                                          <p:attrName>style.visibility</p:attrName>
                                        </p:attrNameLst>
                                      </p:cBhvr>
                                      <p:to>
                                        <p:strVal val="visible"/>
                                      </p:to>
                                    </p:set>
                                    <p:anim calcmode="lin" valueType="num">
                                      <p:cBhvr additive="base">
                                        <p:cTn id="23" dur="325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4" dur="3250" fill="hold"/>
                                        <p:tgtEl>
                                          <p:spTgt spid="9">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anim calcmode="lin" valueType="num">
                                      <p:cBhvr additive="base">
                                        <p:cTn id="27" dur="325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8" dur="3250" fill="hold"/>
                                        <p:tgtEl>
                                          <p:spTgt spid="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Answer         </a:t>
            </a:r>
          </a:p>
        </p:txBody>
      </p:sp>
      <p:pic>
        <p:nvPicPr>
          <p:cNvPr id="7" name="Picture 6"/>
          <p:cNvPicPr>
            <a:picLocks noChangeAspect="1"/>
          </p:cNvPicPr>
          <p:nvPr/>
        </p:nvPicPr>
        <p:blipFill rotWithShape="1">
          <a:blip r:embed="rId2"/>
          <a:srcRect r="24588"/>
          <a:stretch/>
        </p:blipFill>
        <p:spPr>
          <a:xfrm>
            <a:off x="1296219" y="1562956"/>
            <a:ext cx="7896022" cy="5025586"/>
          </a:xfrm>
          <a:prstGeom prst="rect">
            <a:avLst/>
          </a:prstGeom>
        </p:spPr>
      </p:pic>
    </p:spTree>
    <p:extLst>
      <p:ext uri="{BB962C8B-B14F-4D97-AF65-F5344CB8AC3E}">
        <p14:creationId xmlns:p14="http://schemas.microsoft.com/office/powerpoint/2010/main" val="5574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Answer         </a:t>
            </a:r>
          </a:p>
        </p:txBody>
      </p:sp>
      <p:pic>
        <p:nvPicPr>
          <p:cNvPr id="5" name="Picture 4"/>
          <p:cNvPicPr>
            <a:picLocks noChangeAspect="1"/>
          </p:cNvPicPr>
          <p:nvPr/>
        </p:nvPicPr>
        <p:blipFill>
          <a:blip r:embed="rId2"/>
          <a:stretch>
            <a:fillRect/>
          </a:stretch>
        </p:blipFill>
        <p:spPr>
          <a:xfrm>
            <a:off x="477861" y="1392702"/>
            <a:ext cx="8294371" cy="2989452"/>
          </a:xfrm>
          <a:prstGeom prst="rect">
            <a:avLst/>
          </a:prstGeom>
        </p:spPr>
      </p:pic>
    </p:spTree>
    <p:extLst>
      <p:ext uri="{BB962C8B-B14F-4D97-AF65-F5344CB8AC3E}">
        <p14:creationId xmlns:p14="http://schemas.microsoft.com/office/powerpoint/2010/main" val="73826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Answer         </a:t>
            </a:r>
          </a:p>
        </p:txBody>
      </p:sp>
      <p:pic>
        <p:nvPicPr>
          <p:cNvPr id="7" name="Picture 6"/>
          <p:cNvPicPr>
            <a:picLocks noChangeAspect="1"/>
          </p:cNvPicPr>
          <p:nvPr/>
        </p:nvPicPr>
        <p:blipFill>
          <a:blip r:embed="rId2"/>
          <a:stretch>
            <a:fillRect/>
          </a:stretch>
        </p:blipFill>
        <p:spPr>
          <a:xfrm>
            <a:off x="379828" y="1310402"/>
            <a:ext cx="9247564" cy="3236741"/>
          </a:xfrm>
          <a:prstGeom prst="rect">
            <a:avLst/>
          </a:prstGeom>
        </p:spPr>
      </p:pic>
    </p:spTree>
    <p:extLst>
      <p:ext uri="{BB962C8B-B14F-4D97-AF65-F5344CB8AC3E}">
        <p14:creationId xmlns:p14="http://schemas.microsoft.com/office/powerpoint/2010/main" val="1104822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Answer         </a:t>
            </a:r>
          </a:p>
        </p:txBody>
      </p:sp>
      <p:pic>
        <p:nvPicPr>
          <p:cNvPr id="5" name="Picture 4"/>
          <p:cNvPicPr>
            <a:picLocks noChangeAspect="1"/>
          </p:cNvPicPr>
          <p:nvPr/>
        </p:nvPicPr>
        <p:blipFill>
          <a:blip r:embed="rId2"/>
          <a:stretch>
            <a:fillRect/>
          </a:stretch>
        </p:blipFill>
        <p:spPr>
          <a:xfrm>
            <a:off x="167885" y="1392702"/>
            <a:ext cx="10035493" cy="4116174"/>
          </a:xfrm>
          <a:prstGeom prst="rect">
            <a:avLst/>
          </a:prstGeom>
        </p:spPr>
      </p:pic>
    </p:spTree>
    <p:extLst>
      <p:ext uri="{BB962C8B-B14F-4D97-AF65-F5344CB8AC3E}">
        <p14:creationId xmlns:p14="http://schemas.microsoft.com/office/powerpoint/2010/main" val="269998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5"/>
                                        </p:tgtEl>
                                        <p:attrNameLst>
                                          <p:attrName>r</p:attrName>
                                        </p:attrNameLst>
                                      </p:cBhvr>
                                    </p:animRot>
                                    <p:animRot by="-240000">
                                      <p:cBhvr>
                                        <p:cTn id="7" dur="200" fill="hold">
                                          <p:stCondLst>
                                            <p:cond delay="200"/>
                                          </p:stCondLst>
                                        </p:cTn>
                                        <p:tgtEl>
                                          <p:spTgt spid="5"/>
                                        </p:tgtEl>
                                        <p:attrNameLst>
                                          <p:attrName>r</p:attrName>
                                        </p:attrNameLst>
                                      </p:cBhvr>
                                    </p:animRot>
                                    <p:animRot by="240000">
                                      <p:cBhvr>
                                        <p:cTn id="8" dur="200" fill="hold">
                                          <p:stCondLst>
                                            <p:cond delay="400"/>
                                          </p:stCondLst>
                                        </p:cTn>
                                        <p:tgtEl>
                                          <p:spTgt spid="5"/>
                                        </p:tgtEl>
                                        <p:attrNameLst>
                                          <p:attrName>r</p:attrName>
                                        </p:attrNameLst>
                                      </p:cBhvr>
                                    </p:animRot>
                                    <p:animRot by="-240000">
                                      <p:cBhvr>
                                        <p:cTn id="9" dur="200" fill="hold">
                                          <p:stCondLst>
                                            <p:cond delay="600"/>
                                          </p:stCondLst>
                                        </p:cTn>
                                        <p:tgtEl>
                                          <p:spTgt spid="5"/>
                                        </p:tgtEl>
                                        <p:attrNameLst>
                                          <p:attrName>r</p:attrName>
                                        </p:attrNameLst>
                                      </p:cBhvr>
                                    </p:animRot>
                                    <p:animRot by="120000">
                                      <p:cBhvr>
                                        <p:cTn id="10" dur="200" fill="hold">
                                          <p:stCondLst>
                                            <p:cond delay="8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21094" y="620688"/>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Types of Instructions          </a:t>
            </a:r>
          </a:p>
        </p:txBody>
      </p:sp>
      <p:sp>
        <p:nvSpPr>
          <p:cNvPr id="7" name="Content Placeholder 6"/>
          <p:cNvSpPr txBox="1">
            <a:spLocks/>
          </p:cNvSpPr>
          <p:nvPr/>
        </p:nvSpPr>
        <p:spPr>
          <a:xfrm>
            <a:off x="792163" y="1700808"/>
            <a:ext cx="7643192" cy="3600400"/>
          </a:xfrm>
          <a:prstGeom prst="rect">
            <a:avLst/>
          </a:prstGeom>
        </p:spPr>
        <p:txBody>
          <a:bodyPr lIns="396000" anchor="t"/>
          <a:lstStyle>
            <a:lvl1pPr marL="0" indent="0" algn="l" defTabSz="914400" rtl="0" eaLnBrk="1" latinLnBrk="1" hangingPunct="1">
              <a:spcBef>
                <a:spcPct val="20000"/>
              </a:spcBef>
              <a:buFont typeface="Arial" pitchFamily="34" charset="0"/>
              <a:buNone/>
              <a:defRPr sz="1400" kern="1200">
                <a:solidFill>
                  <a:schemeClr val="tx1">
                    <a:lumMod val="75000"/>
                    <a:lumOff val="25000"/>
                  </a:schemeClr>
                </a:solidFill>
                <a:latin typeface="Arial"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Data Transfer Instructions</a:t>
            </a:r>
          </a:p>
          <a:p>
            <a:pPr marL="257175" indent="-257175">
              <a:buFont typeface="+mj-lt"/>
              <a:buAutoNum type="arabicPeriod"/>
            </a:pPr>
            <a:endParaRPr lang="en-US" sz="1800" b="1" dirty="0">
              <a:solidFill>
                <a:schemeClr val="tx1"/>
              </a:solidFill>
              <a:latin typeface="Tahoma" pitchFamily="34" charset="0"/>
              <a:ea typeface="Tahoma" pitchFamily="34" charset="0"/>
              <a:cs typeface="Tahoma" pitchFamily="34" charset="0"/>
            </a:endParaRPr>
          </a:p>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Arithmetic Instructions</a:t>
            </a:r>
          </a:p>
          <a:p>
            <a:pPr marL="257175" indent="-257175">
              <a:buFont typeface="+mj-lt"/>
              <a:buAutoNum type="arabicPeriod"/>
            </a:pPr>
            <a:endParaRPr lang="en-US" sz="1800" b="1" dirty="0">
              <a:solidFill>
                <a:schemeClr val="tx1"/>
              </a:solidFill>
              <a:latin typeface="Tahoma" pitchFamily="34" charset="0"/>
              <a:ea typeface="Tahoma" pitchFamily="34" charset="0"/>
              <a:cs typeface="Tahoma" pitchFamily="34" charset="0"/>
            </a:endParaRPr>
          </a:p>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Logical Instructions</a:t>
            </a:r>
          </a:p>
          <a:p>
            <a:pPr marL="257175" indent="-257175">
              <a:buFont typeface="+mj-lt"/>
              <a:buAutoNum type="arabicPeriod"/>
            </a:pPr>
            <a:endParaRPr lang="en-US" sz="1800" b="1" dirty="0">
              <a:solidFill>
                <a:schemeClr val="tx1"/>
              </a:solidFill>
              <a:latin typeface="Tahoma" pitchFamily="34" charset="0"/>
              <a:ea typeface="Tahoma" pitchFamily="34" charset="0"/>
              <a:cs typeface="Tahoma" pitchFamily="34" charset="0"/>
            </a:endParaRPr>
          </a:p>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String manipulation Instructions</a:t>
            </a:r>
          </a:p>
          <a:p>
            <a:pPr marL="257175" indent="-257175">
              <a:buFont typeface="+mj-lt"/>
              <a:buAutoNum type="arabicPeriod"/>
            </a:pPr>
            <a:endParaRPr lang="en-US" sz="1800" b="1" dirty="0">
              <a:solidFill>
                <a:schemeClr val="tx1"/>
              </a:solidFill>
              <a:latin typeface="Tahoma" pitchFamily="34" charset="0"/>
              <a:ea typeface="Tahoma" pitchFamily="34" charset="0"/>
              <a:cs typeface="Tahoma" pitchFamily="34" charset="0"/>
            </a:endParaRPr>
          </a:p>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Process Control Instructions</a:t>
            </a:r>
          </a:p>
          <a:p>
            <a:pPr marL="257175" indent="-257175">
              <a:buFont typeface="+mj-lt"/>
              <a:buAutoNum type="arabicPeriod"/>
            </a:pPr>
            <a:endParaRPr lang="en-US" sz="1800" b="1" dirty="0">
              <a:solidFill>
                <a:schemeClr val="tx1"/>
              </a:solidFill>
              <a:latin typeface="Tahoma" pitchFamily="34" charset="0"/>
              <a:ea typeface="Tahoma" pitchFamily="34" charset="0"/>
              <a:cs typeface="Tahoma" pitchFamily="34" charset="0"/>
            </a:endParaRPr>
          </a:p>
          <a:p>
            <a:pPr marL="257175" indent="-257175">
              <a:buFont typeface="+mj-lt"/>
              <a:buAutoNum type="arabicPeriod"/>
            </a:pPr>
            <a:r>
              <a:rPr lang="en-US" sz="1800" b="1" dirty="0">
                <a:solidFill>
                  <a:schemeClr val="tx1"/>
                </a:solidFill>
                <a:latin typeface="Tahoma" pitchFamily="34" charset="0"/>
                <a:ea typeface="Tahoma" pitchFamily="34" charset="0"/>
                <a:cs typeface="Tahoma" pitchFamily="34" charset="0"/>
              </a:rPr>
              <a:t>Control Transfer Instructions</a:t>
            </a:r>
          </a:p>
          <a:p>
            <a:endParaRPr lang="en-IN" sz="1800" dirty="0">
              <a:solidFill>
                <a:schemeClr val="tx1"/>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5660158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b="1" dirty="0">
                <a:latin typeface="Tahoma" pitchFamily="34" charset="0"/>
                <a:ea typeface="Tahoma" pitchFamily="34" charset="0"/>
                <a:cs typeface="Tahoma" pitchFamily="34" charset="0"/>
              </a:rPr>
            </a:br>
            <a:r>
              <a:rPr lang="en-IN" b="1" dirty="0">
                <a:latin typeface="Tahoma" pitchFamily="34" charset="0"/>
                <a:ea typeface="Tahoma" pitchFamily="34" charset="0"/>
                <a:cs typeface="Tahoma" pitchFamily="34" charset="0"/>
              </a:rPr>
              <a:t>Data Transfer/Copy Instructions</a:t>
            </a:r>
            <a:br>
              <a:rPr lang="en-IN"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8" y="1341438"/>
            <a:ext cx="9721215" cy="4525963"/>
          </a:xfrm>
        </p:spPr>
        <p:txBody>
          <a:bodyPr>
            <a:noAutofit/>
          </a:bodyPr>
          <a:lstStyle/>
          <a:p>
            <a:pPr algn="just"/>
            <a:r>
              <a:rPr lang="en-US" sz="2400" dirty="0">
                <a:latin typeface="Tahoma" pitchFamily="34" charset="0"/>
                <a:ea typeface="Tahoma" pitchFamily="34" charset="0"/>
                <a:cs typeface="Tahoma" pitchFamily="34" charset="0"/>
              </a:rPr>
              <a:t>Transfer data from source operand to destination operand</a:t>
            </a:r>
          </a:p>
          <a:p>
            <a:pPr algn="just"/>
            <a:r>
              <a:rPr lang="en-US" sz="2400" b="1" dirty="0">
                <a:latin typeface="Tahoma" pitchFamily="34" charset="0"/>
                <a:ea typeface="Tahoma" pitchFamily="34" charset="0"/>
                <a:cs typeface="Tahoma" pitchFamily="34" charset="0"/>
              </a:rPr>
              <a:t>Instruction to transfer a word</a:t>
            </a:r>
          </a:p>
          <a:p>
            <a:pPr lvl="1" algn="just"/>
            <a:r>
              <a:rPr lang="en-US" sz="2400" b="1" dirty="0">
                <a:latin typeface="Tahoma" pitchFamily="34" charset="0"/>
                <a:ea typeface="Tahoma" pitchFamily="34" charset="0"/>
                <a:cs typeface="Tahoma" pitchFamily="34" charset="0"/>
              </a:rPr>
              <a:t>MOV</a:t>
            </a:r>
            <a:r>
              <a:rPr lang="en-US" sz="2400" dirty="0">
                <a:latin typeface="Tahoma" pitchFamily="34" charset="0"/>
                <a:ea typeface="Tahoma" pitchFamily="34" charset="0"/>
                <a:cs typeface="Tahoma" pitchFamily="34" charset="0"/>
              </a:rPr>
              <a:t> − Transfer data from one register/memory locations to another register/memory location</a:t>
            </a:r>
          </a:p>
          <a:p>
            <a:pPr lvl="2" algn="just"/>
            <a:r>
              <a:rPr lang="en-US" dirty="0">
                <a:solidFill>
                  <a:srgbClr val="FF0000"/>
                </a:solidFill>
                <a:latin typeface="Tahoma" pitchFamily="34" charset="0"/>
                <a:ea typeface="Tahoma" pitchFamily="34" charset="0"/>
                <a:cs typeface="Tahoma" pitchFamily="34" charset="0"/>
              </a:rPr>
              <a:t>MOV DS, 5000H //Invalid - segment register cannot be destination register in immediate addressing mode</a:t>
            </a:r>
          </a:p>
          <a:p>
            <a:pPr lvl="2" algn="just"/>
            <a:r>
              <a:rPr lang="en-US" dirty="0">
                <a:solidFill>
                  <a:srgbClr val="0000FF"/>
                </a:solidFill>
                <a:latin typeface="Tahoma" pitchFamily="34" charset="0"/>
                <a:ea typeface="Tahoma" pitchFamily="34" charset="0"/>
                <a:cs typeface="Tahoma" pitchFamily="34" charset="0"/>
              </a:rPr>
              <a:t>MOV AX, 5000h  	Immediate</a:t>
            </a:r>
          </a:p>
          <a:p>
            <a:pPr lvl="2" algn="just"/>
            <a:r>
              <a:rPr lang="en-US" dirty="0">
                <a:solidFill>
                  <a:srgbClr val="0000FF"/>
                </a:solidFill>
                <a:latin typeface="Tahoma" pitchFamily="34" charset="0"/>
                <a:ea typeface="Tahoma" pitchFamily="34" charset="0"/>
                <a:cs typeface="Tahoma" pitchFamily="34" charset="0"/>
              </a:rPr>
              <a:t>MOV DS, AX		Register</a:t>
            </a:r>
          </a:p>
          <a:p>
            <a:pPr lvl="2" algn="just"/>
            <a:r>
              <a:rPr lang="en-US" dirty="0">
                <a:solidFill>
                  <a:srgbClr val="0000FF"/>
                </a:solidFill>
                <a:latin typeface="Tahoma" pitchFamily="34" charset="0"/>
                <a:ea typeface="Tahoma" pitchFamily="34" charset="0"/>
                <a:cs typeface="Tahoma" pitchFamily="34" charset="0"/>
              </a:rPr>
              <a:t>MOV AX, BX</a:t>
            </a:r>
          </a:p>
          <a:p>
            <a:pPr lvl="2" algn="just"/>
            <a:r>
              <a:rPr lang="en-US" dirty="0">
                <a:solidFill>
                  <a:srgbClr val="0000FF"/>
                </a:solidFill>
                <a:latin typeface="Tahoma" pitchFamily="34" charset="0"/>
                <a:ea typeface="Tahoma" pitchFamily="34" charset="0"/>
                <a:cs typeface="Tahoma" pitchFamily="34" charset="0"/>
              </a:rPr>
              <a:t>MOV AX, [SI]		Indirect</a:t>
            </a:r>
          </a:p>
          <a:p>
            <a:pPr lvl="2" algn="just"/>
            <a:r>
              <a:rPr lang="en-US" dirty="0">
                <a:solidFill>
                  <a:srgbClr val="0000FF"/>
                </a:solidFill>
                <a:latin typeface="Tahoma" pitchFamily="34" charset="0"/>
                <a:ea typeface="Tahoma" pitchFamily="34" charset="0"/>
                <a:cs typeface="Tahoma" pitchFamily="34" charset="0"/>
              </a:rPr>
              <a:t>MOV AX, [2000H]	Direct</a:t>
            </a:r>
          </a:p>
          <a:p>
            <a:pPr lvl="2" algn="just"/>
            <a:r>
              <a:rPr lang="en-US" dirty="0">
                <a:solidFill>
                  <a:srgbClr val="0000FF"/>
                </a:solidFill>
                <a:latin typeface="Tahoma" pitchFamily="34" charset="0"/>
                <a:ea typeface="Tahoma" pitchFamily="34" charset="0"/>
                <a:cs typeface="Tahoma" pitchFamily="34" charset="0"/>
              </a:rPr>
              <a:t>MOV AX, 50H[BX]	Base </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49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b="1" dirty="0">
                <a:latin typeface="Tahoma" pitchFamily="34" charset="0"/>
                <a:ea typeface="Tahoma" pitchFamily="34" charset="0"/>
                <a:cs typeface="Tahoma" pitchFamily="34" charset="0"/>
              </a:rPr>
            </a:br>
            <a:r>
              <a:rPr lang="en-IN" b="1" dirty="0">
                <a:latin typeface="Tahoma" pitchFamily="34" charset="0"/>
                <a:ea typeface="Tahoma" pitchFamily="34" charset="0"/>
                <a:cs typeface="Tahoma" pitchFamily="34" charset="0"/>
              </a:rPr>
              <a:t>Data Transfer/Copy Instructions</a:t>
            </a:r>
            <a:br>
              <a:rPr lang="en-IN"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12"/>
          <p:cNvSpPr>
            <a:spLocks noGrp="1"/>
          </p:cNvSpPr>
          <p:nvPr>
            <p:ph idx="10"/>
          </p:nvPr>
        </p:nvSpPr>
        <p:spPr>
          <a:xfrm>
            <a:off x="576139" y="1670650"/>
            <a:ext cx="9649072" cy="4206622"/>
          </a:xfrm>
        </p:spPr>
        <p:txBody>
          <a:bodyPr/>
          <a:lstStyle/>
          <a:p>
            <a:pPr algn="just">
              <a:lnSpc>
                <a:spcPct val="150000"/>
              </a:lnSpc>
            </a:pPr>
            <a:r>
              <a:rPr lang="en-US" altLang="ko-KR" sz="2400" dirty="0">
                <a:solidFill>
                  <a:srgbClr val="FF0000"/>
                </a:solidFill>
                <a:latin typeface="Tahoma" pitchFamily="34" charset="0"/>
                <a:ea typeface="Tahoma" pitchFamily="34" charset="0"/>
                <a:cs typeface="Tahoma" pitchFamily="34" charset="0"/>
              </a:rPr>
              <a:t>PUSH</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This instruction pushes the contents of specified register/ memory location on to the stack.</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SP is decremented by 2 after each execution of the instruction.</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The actual current stack top is always occupied by the previously pushed data.</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Hence, the push operation decrements SP by two and then stores the two byte contents of the operand onto the stack.</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The higher byte is pushed first and then the lower byte. </a:t>
            </a:r>
          </a:p>
          <a:p>
            <a:pPr marL="342900" indent="-342900" algn="just">
              <a:lnSpc>
                <a:spcPct val="150000"/>
              </a:lnSpc>
              <a:buFont typeface="Arial" pitchFamily="34" charset="0"/>
              <a:buChar char="•"/>
            </a:pPr>
            <a:r>
              <a:rPr lang="en-US" altLang="ko-KR" sz="2400" dirty="0">
                <a:solidFill>
                  <a:schemeClr val="tx1"/>
                </a:solidFill>
                <a:latin typeface="Tahoma" pitchFamily="34" charset="0"/>
                <a:ea typeface="Tahoma" pitchFamily="34" charset="0"/>
                <a:cs typeface="Tahoma" pitchFamily="34" charset="0"/>
              </a:rPr>
              <a:t>Thus, the higher byte occupies the higher address.</a:t>
            </a:r>
          </a:p>
        </p:txBody>
      </p:sp>
    </p:spTree>
    <p:extLst>
      <p:ext uri="{BB962C8B-B14F-4D97-AF65-F5344CB8AC3E}">
        <p14:creationId xmlns:p14="http://schemas.microsoft.com/office/powerpoint/2010/main" val="3501577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r>
              <a:rPr lang="en-IN" sz="2400" dirty="0">
                <a:latin typeface="Tahoma" pitchFamily="34" charset="0"/>
                <a:ea typeface="Tahoma" pitchFamily="34" charset="0"/>
                <a:cs typeface="Tahoma" pitchFamily="34" charset="0"/>
              </a:rPr>
              <a:t>General data registers</a:t>
            </a:r>
          </a:p>
          <a:p>
            <a:r>
              <a:rPr lang="en-IN" sz="2400" dirty="0">
                <a:latin typeface="Tahoma" pitchFamily="34" charset="0"/>
                <a:ea typeface="Tahoma" pitchFamily="34" charset="0"/>
                <a:cs typeface="Tahoma" pitchFamily="34" charset="0"/>
              </a:rPr>
              <a:t>Segment registers</a:t>
            </a:r>
          </a:p>
          <a:p>
            <a:r>
              <a:rPr lang="en-IN" sz="2400" dirty="0">
                <a:latin typeface="Tahoma" pitchFamily="34" charset="0"/>
                <a:ea typeface="Tahoma" pitchFamily="34" charset="0"/>
                <a:cs typeface="Tahoma" pitchFamily="34" charset="0"/>
              </a:rPr>
              <a:t>Pointers &amp; index registers</a:t>
            </a:r>
          </a:p>
          <a:p>
            <a:r>
              <a:rPr lang="en-IN" sz="2400" dirty="0">
                <a:latin typeface="Tahoma" pitchFamily="34" charset="0"/>
                <a:ea typeface="Tahoma" pitchFamily="34" charset="0"/>
                <a:cs typeface="Tahoma" pitchFamily="34" charset="0"/>
              </a:rPr>
              <a:t>Flag registers</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Register Groups   </a:t>
            </a:r>
          </a:p>
        </p:txBody>
      </p:sp>
    </p:spTree>
    <p:extLst>
      <p:ext uri="{BB962C8B-B14F-4D97-AF65-F5344CB8AC3E}">
        <p14:creationId xmlns:p14="http://schemas.microsoft.com/office/powerpoint/2010/main" val="10883259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0079" y="304800"/>
            <a:ext cx="9721215" cy="1143000"/>
          </a:xfrm>
        </p:spPr>
        <p:txBody>
          <a:bodyPr/>
          <a:lstStyle/>
          <a:p>
            <a:r>
              <a:rPr lang="en-IN" dirty="0"/>
              <a:t>PUSH</a:t>
            </a:r>
          </a:p>
        </p:txBody>
      </p:sp>
      <p:sp>
        <p:nvSpPr>
          <p:cNvPr id="3" name="Content Placeholder 2"/>
          <p:cNvSpPr>
            <a:spLocks noGrp="1"/>
          </p:cNvSpPr>
          <p:nvPr>
            <p:ph idx="1"/>
          </p:nvPr>
        </p:nvSpPr>
        <p:spPr>
          <a:xfrm>
            <a:off x="540068" y="1219201"/>
            <a:ext cx="9811226" cy="4953000"/>
          </a:xfrm>
        </p:spPr>
        <p:txBody>
          <a:bodyPr>
            <a:normAutofit/>
          </a:bodyPr>
          <a:lstStyle/>
          <a:p>
            <a:pPr algn="just"/>
            <a:r>
              <a:rPr lang="en-US" sz="2400" b="1" dirty="0"/>
              <a:t>PUSH: Push to Stack</a:t>
            </a:r>
          </a:p>
          <a:p>
            <a:pPr algn="just"/>
            <a:r>
              <a:rPr lang="en-US" sz="2400" dirty="0"/>
              <a:t>Pushes the content of specified register/memory location on to the stack</a:t>
            </a:r>
          </a:p>
          <a:p>
            <a:pPr algn="just"/>
            <a:r>
              <a:rPr lang="en-US" sz="2400" dirty="0">
                <a:solidFill>
                  <a:srgbClr val="0000FF"/>
                </a:solidFill>
              </a:rPr>
              <a:t>PUSH AX</a:t>
            </a:r>
          </a:p>
          <a:p>
            <a:pPr algn="just"/>
            <a:r>
              <a:rPr lang="en-US" sz="2400" dirty="0">
                <a:solidFill>
                  <a:srgbClr val="0000FF"/>
                </a:solidFill>
              </a:rPr>
              <a:t>PUSH DS</a:t>
            </a:r>
          </a:p>
          <a:p>
            <a:pPr algn="just"/>
            <a:r>
              <a:rPr lang="en-US" sz="2400" dirty="0">
                <a:solidFill>
                  <a:srgbClr val="0000FF"/>
                </a:solidFill>
              </a:rPr>
              <a:t>PUSH [5000H]</a:t>
            </a:r>
          </a:p>
          <a:p>
            <a:pPr algn="just"/>
            <a:endParaRPr lang="en-US" sz="2400" dirty="0">
              <a:solidFill>
                <a:srgbClr val="0000FF"/>
              </a:solidFill>
            </a:endParaRPr>
          </a:p>
          <a:p>
            <a:pPr algn="just"/>
            <a:endParaRPr lang="en-US" sz="2400" dirty="0">
              <a:solidFill>
                <a:srgbClr val="0000FF"/>
              </a:solidFill>
            </a:endParaRPr>
          </a:p>
          <a:p>
            <a:endParaRPr lang="en-IN" sz="2400" dirty="0"/>
          </a:p>
        </p:txBody>
      </p:sp>
      <p:grpSp>
        <p:nvGrpSpPr>
          <p:cNvPr id="6" name="Group 5"/>
          <p:cNvGrpSpPr/>
          <p:nvPr/>
        </p:nvGrpSpPr>
        <p:grpSpPr>
          <a:xfrm>
            <a:off x="3240405" y="2449852"/>
            <a:ext cx="7290911" cy="4103348"/>
            <a:chOff x="2743200" y="2449852"/>
            <a:chExt cx="6172200" cy="4103348"/>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3200" y="2449852"/>
              <a:ext cx="6172200" cy="3646148"/>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800600" y="6183868"/>
              <a:ext cx="3124200" cy="369332"/>
            </a:xfrm>
            <a:prstGeom prst="rect">
              <a:avLst/>
            </a:prstGeom>
            <a:noFill/>
            <a:ln>
              <a:solidFill>
                <a:srgbClr val="FF0000"/>
              </a:solidFill>
            </a:ln>
          </p:spPr>
          <p:txBody>
            <a:bodyPr wrap="square" rtlCol="0">
              <a:spAutoFit/>
            </a:bodyPr>
            <a:lstStyle/>
            <a:p>
              <a:r>
                <a:rPr lang="en-IN" i="1" dirty="0">
                  <a:solidFill>
                    <a:srgbClr val="0000FF"/>
                  </a:solidFill>
                </a:rPr>
                <a:t>Pushing data to Stack Memory</a:t>
              </a:r>
            </a:p>
          </p:txBody>
        </p:sp>
      </p:grpSp>
      <p:sp>
        <p:nvSpPr>
          <p:cNvPr id="5" name="TextBox 4"/>
          <p:cNvSpPr txBox="1"/>
          <p:nvPr/>
        </p:nvSpPr>
        <p:spPr>
          <a:xfrm>
            <a:off x="180023" y="3857924"/>
            <a:ext cx="2970371" cy="2215991"/>
          </a:xfrm>
          <a:prstGeom prst="rect">
            <a:avLst/>
          </a:prstGeom>
          <a:solidFill>
            <a:schemeClr val="accent5">
              <a:lumMod val="20000"/>
              <a:lumOff val="80000"/>
            </a:schemeClr>
          </a:solidFill>
          <a:ln>
            <a:solidFill>
              <a:schemeClr val="accent1">
                <a:alpha val="99000"/>
              </a:schemeClr>
            </a:solidFill>
          </a:ln>
        </p:spPr>
        <p:txBody>
          <a:bodyPr wrap="square" rtlCol="0">
            <a:spAutoFit/>
          </a:bodyPr>
          <a:lstStyle/>
          <a:p>
            <a:r>
              <a:rPr lang="en-US" sz="2300" b="1" dirty="0">
                <a:solidFill>
                  <a:srgbClr val="0000FF"/>
                </a:solidFill>
              </a:rPr>
              <a:t>SP decremented by 2</a:t>
            </a:r>
          </a:p>
          <a:p>
            <a:r>
              <a:rPr lang="en-US" sz="2300" b="1" dirty="0">
                <a:solidFill>
                  <a:srgbClr val="0000FF"/>
                </a:solidFill>
              </a:rPr>
              <a:t>PPUSH</a:t>
            </a:r>
            <a:r>
              <a:rPr lang="en-US" sz="2300" dirty="0"/>
              <a:t> − Put a word at the top of the stack</a:t>
            </a:r>
          </a:p>
          <a:p>
            <a:r>
              <a:rPr lang="en-US" sz="2300" b="1" dirty="0">
                <a:solidFill>
                  <a:srgbClr val="0000FF"/>
                </a:solidFill>
              </a:rPr>
              <a:t>PUSHA</a:t>
            </a:r>
            <a:r>
              <a:rPr lang="en-US" sz="2300" dirty="0"/>
              <a:t> − Used to put all the registers into the stack</a:t>
            </a:r>
            <a:endParaRPr lang="en-IN" sz="2300" dirty="0"/>
          </a:p>
        </p:txBody>
      </p:sp>
      <p:sp>
        <p:nvSpPr>
          <p:cNvPr id="8" name="Round Same Side Corner Rectangle 7"/>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25457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b="1" dirty="0">
                <a:latin typeface="Tahoma" pitchFamily="34" charset="0"/>
                <a:ea typeface="Tahoma" pitchFamily="34" charset="0"/>
                <a:cs typeface="Tahoma" pitchFamily="34" charset="0"/>
              </a:rPr>
            </a:br>
            <a:r>
              <a:rPr lang="en-IN" b="1" dirty="0">
                <a:latin typeface="Tahoma" pitchFamily="34" charset="0"/>
                <a:ea typeface="Tahoma" pitchFamily="34" charset="0"/>
                <a:cs typeface="Tahoma" pitchFamily="34" charset="0"/>
              </a:rPr>
              <a:t>Data Transfer/Copy Instructions</a:t>
            </a:r>
            <a:br>
              <a:rPr lang="en-IN"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12"/>
          <p:cNvSpPr>
            <a:spLocks noGrp="1"/>
          </p:cNvSpPr>
          <p:nvPr>
            <p:ph idx="10"/>
          </p:nvPr>
        </p:nvSpPr>
        <p:spPr>
          <a:xfrm>
            <a:off x="576139" y="1670650"/>
            <a:ext cx="9649072" cy="4206622"/>
          </a:xfrm>
        </p:spPr>
        <p:txBody>
          <a:bodyPr/>
          <a:lstStyle/>
          <a:p>
            <a:pPr algn="just"/>
            <a:r>
              <a:rPr lang="en-US" altLang="ko-KR" sz="2400" dirty="0">
                <a:solidFill>
                  <a:srgbClr val="FF0000"/>
                </a:solidFill>
                <a:latin typeface="Tahoma" pitchFamily="34" charset="0"/>
                <a:ea typeface="Tahoma" pitchFamily="34" charset="0"/>
                <a:cs typeface="Tahoma" pitchFamily="34" charset="0"/>
              </a:rPr>
              <a:t>POP</a:t>
            </a:r>
          </a:p>
          <a:p>
            <a:pPr algn="just"/>
            <a:endParaRPr lang="en-US" altLang="ko-KR" sz="2400" dirty="0">
              <a:solidFill>
                <a:srgbClr val="FF0000"/>
              </a:solidFill>
              <a:latin typeface="Tahoma" pitchFamily="34" charset="0"/>
              <a:ea typeface="Tahoma" pitchFamily="34" charset="0"/>
              <a:cs typeface="Tahoma" pitchFamily="34" charset="0"/>
            </a:endParaRPr>
          </a:p>
          <a:p>
            <a:pPr algn="just">
              <a:lnSpc>
                <a:spcPct val="150000"/>
              </a:lnSpc>
            </a:pPr>
            <a:r>
              <a:rPr lang="en-US" altLang="ko-KR" sz="2000" dirty="0">
                <a:solidFill>
                  <a:schemeClr val="tx1"/>
                </a:solidFill>
                <a:latin typeface="Tahoma" pitchFamily="34" charset="0"/>
                <a:ea typeface="Tahoma" pitchFamily="34" charset="0"/>
                <a:cs typeface="Tahoma" pitchFamily="34" charset="0"/>
              </a:rPr>
              <a:t>This instruction loads the specified register/ memory location with the contents of the memory location of which the address is formed by the SS &amp; SP.</a:t>
            </a:r>
          </a:p>
          <a:p>
            <a:pPr marL="342900" indent="-342900" algn="just">
              <a:lnSpc>
                <a:spcPct val="150000"/>
              </a:lnSpc>
              <a:buFont typeface="Arial" pitchFamily="34" charset="0"/>
              <a:buChar char="•"/>
            </a:pPr>
            <a:r>
              <a:rPr lang="en-US" altLang="ko-KR" sz="2000" dirty="0">
                <a:solidFill>
                  <a:schemeClr val="tx1"/>
                </a:solidFill>
                <a:latin typeface="Tahoma" pitchFamily="34" charset="0"/>
                <a:ea typeface="Tahoma" pitchFamily="34" charset="0"/>
                <a:cs typeface="Tahoma" pitchFamily="34" charset="0"/>
              </a:rPr>
              <a:t>SP is incremented by 2, with each execution of the instruction.</a:t>
            </a:r>
          </a:p>
          <a:p>
            <a:pPr marL="342900" indent="-342900" algn="just">
              <a:lnSpc>
                <a:spcPct val="150000"/>
              </a:lnSpc>
              <a:buFont typeface="Arial" pitchFamily="34" charset="0"/>
              <a:buChar char="•"/>
            </a:pPr>
            <a:r>
              <a:rPr lang="en-US" altLang="ko-KR" sz="2000" dirty="0">
                <a:solidFill>
                  <a:schemeClr val="tx1"/>
                </a:solidFill>
                <a:latin typeface="Tahoma" pitchFamily="34" charset="0"/>
                <a:ea typeface="Tahoma" pitchFamily="34" charset="0"/>
                <a:cs typeface="Tahoma" pitchFamily="34" charset="0"/>
              </a:rPr>
              <a:t>Sequence of operation:</a:t>
            </a:r>
          </a:p>
          <a:p>
            <a:pPr marL="1200150" lvl="1" indent="-457200" algn="just">
              <a:lnSpc>
                <a:spcPct val="150000"/>
              </a:lnSpc>
              <a:buFont typeface="+mj-lt"/>
              <a:buAutoNum type="arabicPeriod"/>
            </a:pPr>
            <a:r>
              <a:rPr lang="en-US" altLang="ko-KR" sz="2000" dirty="0">
                <a:latin typeface="Tahoma" pitchFamily="34" charset="0"/>
                <a:ea typeface="Tahoma" pitchFamily="34" charset="0"/>
                <a:cs typeface="Tahoma" pitchFamily="34" charset="0"/>
              </a:rPr>
              <a:t>Contents of stack top memory location is stored in AL &amp; SP is incremented by 1.</a:t>
            </a:r>
          </a:p>
          <a:p>
            <a:pPr marL="1200150" lvl="1" indent="-457200" algn="just">
              <a:lnSpc>
                <a:spcPct val="150000"/>
              </a:lnSpc>
              <a:buFont typeface="+mj-lt"/>
              <a:buAutoNum type="arabicPeriod"/>
            </a:pPr>
            <a:r>
              <a:rPr lang="en-US" altLang="ko-KR" sz="2000" dirty="0">
                <a:latin typeface="Tahoma" pitchFamily="34" charset="0"/>
                <a:ea typeface="Tahoma" pitchFamily="34" charset="0"/>
                <a:cs typeface="Tahoma" pitchFamily="34" charset="0"/>
              </a:rPr>
              <a:t>The contents of the memory location pointed now by SP is copied to AH &amp; SP is again incremented by 1.</a:t>
            </a:r>
          </a:p>
          <a:p>
            <a:pPr algn="just">
              <a:lnSpc>
                <a:spcPct val="150000"/>
              </a:lnSpc>
            </a:pPr>
            <a:endParaRPr lang="en-US" altLang="ko-KR" sz="2400" dirty="0">
              <a:solidFill>
                <a:srgbClr val="FF000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1704613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POP</a:t>
            </a:r>
          </a:p>
        </p:txBody>
      </p:sp>
      <p:sp>
        <p:nvSpPr>
          <p:cNvPr id="3" name="Content Placeholder 2"/>
          <p:cNvSpPr>
            <a:spLocks noGrp="1"/>
          </p:cNvSpPr>
          <p:nvPr>
            <p:ph idx="1"/>
          </p:nvPr>
        </p:nvSpPr>
        <p:spPr>
          <a:xfrm>
            <a:off x="540067" y="1295401"/>
            <a:ext cx="9991249" cy="4830763"/>
          </a:xfrm>
        </p:spPr>
        <p:txBody>
          <a:bodyPr>
            <a:normAutofit/>
          </a:bodyPr>
          <a:lstStyle/>
          <a:p>
            <a:pPr algn="just"/>
            <a:r>
              <a:rPr lang="en-US" sz="2400" dirty="0"/>
              <a:t>Used to get a word from top of the stack</a:t>
            </a:r>
          </a:p>
          <a:p>
            <a:pPr algn="just"/>
            <a:r>
              <a:rPr lang="en-US" sz="2400" dirty="0">
                <a:solidFill>
                  <a:srgbClr val="0000FF"/>
                </a:solidFill>
              </a:rPr>
              <a:t>POP AX</a:t>
            </a:r>
          </a:p>
          <a:p>
            <a:pPr algn="just"/>
            <a:r>
              <a:rPr lang="en-US" sz="2400" dirty="0">
                <a:solidFill>
                  <a:srgbClr val="0000FF"/>
                </a:solidFill>
              </a:rPr>
              <a:t>POP DS</a:t>
            </a:r>
          </a:p>
          <a:p>
            <a:pPr algn="just"/>
            <a:r>
              <a:rPr lang="en-US" sz="2400" dirty="0">
                <a:solidFill>
                  <a:srgbClr val="0000FF"/>
                </a:solidFill>
              </a:rPr>
              <a:t>POP [5000H]</a:t>
            </a:r>
          </a:p>
          <a:p>
            <a:endParaRPr lang="en-IN" sz="2400" dirty="0"/>
          </a:p>
        </p:txBody>
      </p:sp>
      <p:grpSp>
        <p:nvGrpSpPr>
          <p:cNvPr id="4" name="Group 3"/>
          <p:cNvGrpSpPr/>
          <p:nvPr/>
        </p:nvGrpSpPr>
        <p:grpSpPr>
          <a:xfrm>
            <a:off x="3124141" y="2311400"/>
            <a:ext cx="7407176" cy="3262038"/>
            <a:chOff x="434975" y="2311400"/>
            <a:chExt cx="8274050" cy="4267806"/>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975" y="2311400"/>
              <a:ext cx="8274050" cy="3632200"/>
            </a:xfrm>
            <a:prstGeom prst="rect">
              <a:avLst/>
            </a:prstGeom>
            <a:noFill/>
            <a:ln w="9525">
              <a:solidFill>
                <a:srgbClr val="FF0000">
                  <a:alpha val="98000"/>
                </a:srgb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70300" y="6096000"/>
              <a:ext cx="7138725" cy="483206"/>
            </a:xfrm>
            <a:prstGeom prst="rect">
              <a:avLst/>
            </a:prstGeom>
            <a:noFill/>
            <a:ln>
              <a:solidFill>
                <a:srgbClr val="FF0000">
                  <a:alpha val="98000"/>
                </a:srgbClr>
              </a:solidFill>
            </a:ln>
          </p:spPr>
          <p:txBody>
            <a:bodyPr wrap="square" rtlCol="0">
              <a:spAutoFit/>
            </a:bodyPr>
            <a:lstStyle/>
            <a:p>
              <a:r>
                <a:rPr lang="en-IN" i="1" dirty="0">
                  <a:solidFill>
                    <a:srgbClr val="0000FF"/>
                  </a:solidFill>
                </a:rPr>
                <a:t>Popping register contents from Stack Memory</a:t>
              </a:r>
            </a:p>
          </p:txBody>
        </p:sp>
      </p:grpSp>
      <p:sp>
        <p:nvSpPr>
          <p:cNvPr id="7" name="TextBox 6"/>
          <p:cNvSpPr txBox="1"/>
          <p:nvPr/>
        </p:nvSpPr>
        <p:spPr>
          <a:xfrm>
            <a:off x="180023" y="3383340"/>
            <a:ext cx="2880360" cy="1938992"/>
          </a:xfrm>
          <a:prstGeom prst="rect">
            <a:avLst/>
          </a:prstGeom>
          <a:solidFill>
            <a:schemeClr val="accent5">
              <a:lumMod val="20000"/>
              <a:lumOff val="80000"/>
            </a:schemeClr>
          </a:solidFill>
          <a:ln>
            <a:solidFill>
              <a:schemeClr val="accent1">
                <a:alpha val="99000"/>
              </a:schemeClr>
            </a:solidFill>
          </a:ln>
        </p:spPr>
        <p:txBody>
          <a:bodyPr wrap="square" rtlCol="0">
            <a:spAutoFit/>
          </a:bodyPr>
          <a:lstStyle/>
          <a:p>
            <a:r>
              <a:rPr lang="en-US" sz="2400" b="1" dirty="0">
                <a:solidFill>
                  <a:srgbClr val="0000FF"/>
                </a:solidFill>
              </a:rPr>
              <a:t>SP incremented by 2</a:t>
            </a:r>
          </a:p>
          <a:p>
            <a:endParaRPr lang="en-US" sz="2400" b="1" dirty="0">
              <a:solidFill>
                <a:srgbClr val="0000FF"/>
              </a:solidFill>
            </a:endParaRPr>
          </a:p>
          <a:p>
            <a:pPr algn="just"/>
            <a:r>
              <a:rPr lang="en-US" sz="2400" b="1" dirty="0">
                <a:solidFill>
                  <a:srgbClr val="0000FF"/>
                </a:solidFill>
              </a:rPr>
              <a:t>POPA</a:t>
            </a:r>
            <a:r>
              <a:rPr lang="en-US" sz="2400" dirty="0"/>
              <a:t> − Used to get words from the stack to all registers</a:t>
            </a:r>
          </a:p>
        </p:txBody>
      </p:sp>
      <p:sp>
        <p:nvSpPr>
          <p:cNvPr id="8" name="Round Same Side Corner Rectangle 7"/>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261899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68" y="274638"/>
            <a:ext cx="9721215" cy="792162"/>
          </a:xfrm>
        </p:spPr>
        <p:txBody>
          <a:bodyPr>
            <a:noAutofit/>
          </a:bodyPr>
          <a:lstStyle/>
          <a:p>
            <a:br>
              <a:rPr lang="en-IN" sz="3600" b="1" dirty="0"/>
            </a:br>
            <a:r>
              <a:rPr lang="en-IN" sz="3600" b="1" dirty="0"/>
              <a:t>Data Transfer/Copy Instructions Cont’d</a:t>
            </a:r>
            <a:br>
              <a:rPr lang="en-IN" sz="3600" b="1" dirty="0"/>
            </a:br>
            <a:endParaRPr lang="en-IN" sz="3600" dirty="0"/>
          </a:p>
        </p:txBody>
      </p:sp>
      <p:sp>
        <p:nvSpPr>
          <p:cNvPr id="3" name="Content Placeholder 2"/>
          <p:cNvSpPr>
            <a:spLocks noGrp="1"/>
          </p:cNvSpPr>
          <p:nvPr>
            <p:ph idx="1"/>
          </p:nvPr>
        </p:nvSpPr>
        <p:spPr>
          <a:xfrm>
            <a:off x="540068" y="1143000"/>
            <a:ext cx="9721215" cy="4953000"/>
          </a:xfrm>
        </p:spPr>
        <p:txBody>
          <a:bodyPr>
            <a:noAutofit/>
          </a:bodyPr>
          <a:lstStyle/>
          <a:p>
            <a:pPr algn="just"/>
            <a:r>
              <a:rPr lang="en-US" sz="2400" b="1" dirty="0">
                <a:latin typeface="Tahoma" pitchFamily="34" charset="0"/>
                <a:ea typeface="Tahoma" pitchFamily="34" charset="0"/>
                <a:cs typeface="Tahoma" pitchFamily="34" charset="0"/>
              </a:rPr>
              <a:t>XCHG</a:t>
            </a:r>
            <a:r>
              <a:rPr lang="en-US" sz="2400" dirty="0">
                <a:latin typeface="Tahoma" pitchFamily="34" charset="0"/>
                <a:ea typeface="Tahoma" pitchFamily="34" charset="0"/>
                <a:cs typeface="Tahoma" pitchFamily="34" charset="0"/>
              </a:rPr>
              <a:t> </a:t>
            </a:r>
          </a:p>
          <a:p>
            <a:pPr lvl="1" algn="just"/>
            <a:r>
              <a:rPr lang="en-US" sz="2400" dirty="0">
                <a:latin typeface="Tahoma" pitchFamily="34" charset="0"/>
                <a:ea typeface="Tahoma" pitchFamily="34" charset="0"/>
                <a:cs typeface="Tahoma" pitchFamily="34" charset="0"/>
              </a:rPr>
              <a:t>Exchange the content of specified source and destination operands</a:t>
            </a:r>
          </a:p>
          <a:p>
            <a:pPr lvl="1" algn="just"/>
            <a:r>
              <a:rPr lang="en-US" sz="2400" dirty="0">
                <a:latin typeface="Tahoma" pitchFamily="34" charset="0"/>
                <a:ea typeface="Tahoma" pitchFamily="34" charset="0"/>
                <a:cs typeface="Tahoma" pitchFamily="34" charset="0"/>
              </a:rPr>
              <a:t>Register - memory </a:t>
            </a:r>
          </a:p>
          <a:p>
            <a:pPr lvl="1" algn="just"/>
            <a:r>
              <a:rPr lang="en-US" sz="2400" dirty="0">
                <a:solidFill>
                  <a:srgbClr val="FF0000"/>
                </a:solidFill>
                <a:latin typeface="Tahoma" pitchFamily="34" charset="0"/>
                <a:ea typeface="Tahoma" pitchFamily="34" charset="0"/>
                <a:cs typeface="Tahoma" pitchFamily="34" charset="0"/>
              </a:rPr>
              <a:t>Memory – Memory (Not allowed)</a:t>
            </a:r>
          </a:p>
          <a:p>
            <a:pPr lvl="1" algn="just"/>
            <a:r>
              <a:rPr lang="en-US" sz="2400" dirty="0">
                <a:solidFill>
                  <a:srgbClr val="FF0000"/>
                </a:solidFill>
                <a:latin typeface="Tahoma" pitchFamily="34" charset="0"/>
                <a:ea typeface="Tahoma" pitchFamily="34" charset="0"/>
                <a:cs typeface="Tahoma" pitchFamily="34" charset="0"/>
              </a:rPr>
              <a:t>Immediate data (Not allowed)</a:t>
            </a:r>
          </a:p>
          <a:p>
            <a:pPr lvl="1" algn="just"/>
            <a:r>
              <a:rPr lang="en-US" sz="2400" dirty="0">
                <a:solidFill>
                  <a:srgbClr val="0000FF"/>
                </a:solidFill>
                <a:latin typeface="Tahoma" pitchFamily="34" charset="0"/>
                <a:ea typeface="Tahoma" pitchFamily="34" charset="0"/>
                <a:cs typeface="Tahoma" pitchFamily="34" charset="0"/>
              </a:rPr>
              <a:t>XCHG [5000H], AX </a:t>
            </a:r>
            <a:r>
              <a:rPr lang="en-US" sz="2400" dirty="0">
                <a:latin typeface="Tahoma" pitchFamily="34" charset="0"/>
                <a:ea typeface="Tahoma" pitchFamily="34" charset="0"/>
                <a:cs typeface="Tahoma" pitchFamily="34" charset="0"/>
              </a:rPr>
              <a:t>// AX and memory location 5000H in DS</a:t>
            </a:r>
          </a:p>
          <a:p>
            <a:pPr lvl="1" algn="just"/>
            <a:r>
              <a:rPr lang="en-US" sz="2400" dirty="0">
                <a:solidFill>
                  <a:srgbClr val="0000FF"/>
                </a:solidFill>
                <a:latin typeface="Tahoma" pitchFamily="34" charset="0"/>
                <a:ea typeface="Tahoma" pitchFamily="34" charset="0"/>
                <a:cs typeface="Tahoma" pitchFamily="34" charset="0"/>
              </a:rPr>
              <a:t>XCHG BX, AX</a:t>
            </a:r>
          </a:p>
          <a:p>
            <a:pPr algn="just"/>
            <a:r>
              <a:rPr lang="en-US" sz="2400" b="1" dirty="0">
                <a:latin typeface="Tahoma" pitchFamily="34" charset="0"/>
                <a:ea typeface="Tahoma" pitchFamily="34" charset="0"/>
                <a:cs typeface="Tahoma" pitchFamily="34" charset="0"/>
              </a:rPr>
              <a:t>XLAT</a:t>
            </a:r>
          </a:p>
          <a:p>
            <a:pPr marL="0" indent="0" algn="just">
              <a:buNone/>
            </a:pPr>
            <a:r>
              <a:rPr lang="en-US" sz="2400" b="1" dirty="0">
                <a:latin typeface="Tahoma" pitchFamily="34" charset="0"/>
                <a:ea typeface="Tahoma" pitchFamily="34" charset="0"/>
                <a:cs typeface="Tahoma" pitchFamily="34" charset="0"/>
              </a:rPr>
              <a:t>    - </a:t>
            </a:r>
            <a:r>
              <a:rPr lang="en-US" altLang="ko-KR" sz="2400" dirty="0">
                <a:latin typeface="Arial" pitchFamily="34" charset="0"/>
                <a:cs typeface="Arial" pitchFamily="34" charset="0"/>
              </a:rPr>
              <a:t>This instruction is used for finding out the codes in case of code conversion problems, using lookup table technique.</a:t>
            </a:r>
          </a:p>
          <a:p>
            <a:pPr algn="just"/>
            <a:endParaRPr lang="en-US"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1188357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Tahoma" pitchFamily="34" charset="0"/>
                <a:ea typeface="Tahoma" pitchFamily="34" charset="0"/>
                <a:cs typeface="Tahoma" pitchFamily="34" charset="0"/>
              </a:rPr>
              <a:t>Instructions to Transfer </a:t>
            </a:r>
            <a:r>
              <a:rPr lang="en-US" b="1">
                <a:latin typeface="Tahoma" pitchFamily="34" charset="0"/>
                <a:ea typeface="Tahoma" pitchFamily="34" charset="0"/>
                <a:cs typeface="Tahoma" pitchFamily="34" charset="0"/>
              </a:rPr>
              <a:t>the Address</a:t>
            </a:r>
            <a:endParaRPr lang="en-US" b="1"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8" y="1295401"/>
            <a:ext cx="9811226" cy="4830763"/>
          </a:xfrm>
        </p:spPr>
        <p:txBody>
          <a:bodyPr>
            <a:normAutofit/>
          </a:bodyPr>
          <a:lstStyle/>
          <a:p>
            <a:pPr algn="just"/>
            <a:r>
              <a:rPr lang="en-IN" sz="2300" b="1" dirty="0">
                <a:latin typeface="Tahoma" pitchFamily="34" charset="0"/>
                <a:ea typeface="Tahoma" pitchFamily="34" charset="0"/>
                <a:cs typeface="Tahoma" pitchFamily="34" charset="0"/>
              </a:rPr>
              <a:t>Load Effective Address (LEA)</a:t>
            </a:r>
          </a:p>
          <a:p>
            <a:pPr lvl="1" algn="just"/>
            <a:r>
              <a:rPr lang="en-IN" sz="2300" dirty="0">
                <a:latin typeface="Tahoma" pitchFamily="34" charset="0"/>
                <a:ea typeface="Tahoma" pitchFamily="34" charset="0"/>
                <a:cs typeface="Tahoma" pitchFamily="34" charset="0"/>
              </a:rPr>
              <a:t>Loads the effective address formed by destination operands</a:t>
            </a:r>
          </a:p>
          <a:p>
            <a:pPr lvl="1" algn="just"/>
            <a:r>
              <a:rPr lang="en-IN" sz="2300" dirty="0">
                <a:solidFill>
                  <a:srgbClr val="0000FF"/>
                </a:solidFill>
                <a:latin typeface="Tahoma" pitchFamily="34" charset="0"/>
                <a:ea typeface="Tahoma" pitchFamily="34" charset="0"/>
                <a:cs typeface="Tahoma" pitchFamily="34" charset="0"/>
              </a:rPr>
              <a:t>LEA BX, ADR</a:t>
            </a:r>
            <a:r>
              <a:rPr lang="en-IN" sz="2300" dirty="0">
                <a:latin typeface="Tahoma" pitchFamily="34" charset="0"/>
                <a:ea typeface="Tahoma" pitchFamily="34" charset="0"/>
                <a:cs typeface="Tahoma" pitchFamily="34" charset="0"/>
              </a:rPr>
              <a:t>	//EA of Label ADR transferred to BX</a:t>
            </a:r>
          </a:p>
          <a:p>
            <a:pPr lvl="1" algn="just"/>
            <a:r>
              <a:rPr lang="en-IN" sz="2300" dirty="0">
                <a:solidFill>
                  <a:srgbClr val="0000FF"/>
                </a:solidFill>
                <a:latin typeface="Tahoma" pitchFamily="34" charset="0"/>
                <a:ea typeface="Tahoma" pitchFamily="34" charset="0"/>
                <a:cs typeface="Tahoma" pitchFamily="34" charset="0"/>
              </a:rPr>
              <a:t>LEA SI, ADR[BX]</a:t>
            </a:r>
            <a:r>
              <a:rPr lang="en-IN" sz="2300" dirty="0">
                <a:latin typeface="Tahoma" pitchFamily="34" charset="0"/>
                <a:ea typeface="Tahoma" pitchFamily="34" charset="0"/>
                <a:cs typeface="Tahoma" pitchFamily="34" charset="0"/>
              </a:rPr>
              <a:t> 	// Offset of ADR added with content of BX and loaded in SI</a:t>
            </a:r>
          </a:p>
          <a:p>
            <a:pPr algn="just"/>
            <a:r>
              <a:rPr lang="en-IN" sz="2300" b="1" dirty="0">
                <a:latin typeface="Tahoma" pitchFamily="34" charset="0"/>
                <a:ea typeface="Tahoma" pitchFamily="34" charset="0"/>
                <a:cs typeface="Tahoma" pitchFamily="34" charset="0"/>
              </a:rPr>
              <a:t>LDS/LES</a:t>
            </a:r>
            <a:r>
              <a:rPr lang="en-IN" sz="2300" dirty="0">
                <a:latin typeface="Tahoma" pitchFamily="34" charset="0"/>
                <a:ea typeface="Tahoma" pitchFamily="34" charset="0"/>
                <a:cs typeface="Tahoma" pitchFamily="34" charset="0"/>
              </a:rPr>
              <a:t>: Loads DS/ES register and the specified destination register with the content of memory location given as source </a:t>
            </a:r>
          </a:p>
          <a:p>
            <a:pPr algn="just"/>
            <a:r>
              <a:rPr lang="en-IN" sz="2300" dirty="0">
                <a:solidFill>
                  <a:srgbClr val="0000FF"/>
                </a:solidFill>
                <a:latin typeface="Tahoma" pitchFamily="34" charset="0"/>
                <a:ea typeface="Tahoma" pitchFamily="34" charset="0"/>
                <a:cs typeface="Tahoma" pitchFamily="34" charset="0"/>
              </a:rPr>
              <a:t>LDS BX, 5000H</a:t>
            </a:r>
          </a:p>
          <a:p>
            <a:pPr algn="just"/>
            <a:r>
              <a:rPr lang="en-IN" sz="2300" dirty="0">
                <a:solidFill>
                  <a:srgbClr val="0000FF"/>
                </a:solidFill>
                <a:latin typeface="Tahoma" pitchFamily="34" charset="0"/>
                <a:ea typeface="Tahoma" pitchFamily="34" charset="0"/>
                <a:cs typeface="Tahoma" pitchFamily="34" charset="0"/>
              </a:rPr>
              <a:t>LES BX, 5000H</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8341" y="4114800"/>
            <a:ext cx="5717282"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4381911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latin typeface="Tahoma" pitchFamily="34" charset="0"/>
                <a:ea typeface="Tahoma" pitchFamily="34" charset="0"/>
                <a:cs typeface="Tahoma" pitchFamily="34" charset="0"/>
              </a:rPr>
            </a:br>
            <a:r>
              <a:rPr lang="en-US" b="1" dirty="0">
                <a:latin typeface="Tahoma" pitchFamily="34" charset="0"/>
                <a:ea typeface="Tahoma" pitchFamily="34" charset="0"/>
                <a:cs typeface="Tahoma" pitchFamily="34" charset="0"/>
              </a:rPr>
              <a:t>Instructions to transfer flag registers</a:t>
            </a:r>
            <a:br>
              <a:rPr lang="en-US"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p:txBody>
          <a:bodyPr>
            <a:normAutofit/>
          </a:bodyPr>
          <a:lstStyle/>
          <a:p>
            <a:pPr algn="just"/>
            <a:r>
              <a:rPr lang="en-IN" sz="2400" dirty="0">
                <a:solidFill>
                  <a:srgbClr val="0000FF"/>
                </a:solidFill>
                <a:latin typeface="Tahoma" pitchFamily="34" charset="0"/>
                <a:ea typeface="Tahoma" pitchFamily="34" charset="0"/>
                <a:cs typeface="Tahoma" pitchFamily="34" charset="0"/>
              </a:rPr>
              <a:t>LAHF</a:t>
            </a:r>
            <a:r>
              <a:rPr lang="en-IN" sz="2400" dirty="0">
                <a:latin typeface="Tahoma" pitchFamily="34" charset="0"/>
                <a:ea typeface="Tahoma" pitchFamily="34" charset="0"/>
                <a:cs typeface="Tahoma" pitchFamily="34" charset="0"/>
              </a:rPr>
              <a:t>: Load AH from lower Byte of Flag</a:t>
            </a:r>
          </a:p>
          <a:p>
            <a:pPr lvl="1" algn="just"/>
            <a:r>
              <a:rPr lang="en-IN" sz="2400" dirty="0">
                <a:latin typeface="Tahoma" pitchFamily="34" charset="0"/>
                <a:ea typeface="Tahoma" pitchFamily="34" charset="0"/>
                <a:cs typeface="Tahoma" pitchFamily="34" charset="0"/>
              </a:rPr>
              <a:t>Used to observe the status of all the condition code flags (except overflow) at a time</a:t>
            </a:r>
          </a:p>
          <a:p>
            <a:pPr algn="just"/>
            <a:r>
              <a:rPr lang="en-IN" sz="2400" dirty="0">
                <a:solidFill>
                  <a:srgbClr val="0000FF"/>
                </a:solidFill>
                <a:latin typeface="Tahoma" pitchFamily="34" charset="0"/>
                <a:ea typeface="Tahoma" pitchFamily="34" charset="0"/>
                <a:cs typeface="Tahoma" pitchFamily="34" charset="0"/>
              </a:rPr>
              <a:t>SAHF</a:t>
            </a:r>
            <a:r>
              <a:rPr lang="en-IN" sz="2400" dirty="0">
                <a:latin typeface="Tahoma" pitchFamily="34" charset="0"/>
                <a:ea typeface="Tahoma" pitchFamily="34" charset="0"/>
                <a:cs typeface="Tahoma" pitchFamily="34" charset="0"/>
              </a:rPr>
              <a:t>: Store AH from lower Byte of Flag</a:t>
            </a:r>
          </a:p>
          <a:p>
            <a:pPr algn="just"/>
            <a:r>
              <a:rPr lang="en-IN" sz="2400" dirty="0">
                <a:solidFill>
                  <a:srgbClr val="0000FF"/>
                </a:solidFill>
                <a:latin typeface="Tahoma" pitchFamily="34" charset="0"/>
                <a:ea typeface="Tahoma" pitchFamily="34" charset="0"/>
                <a:cs typeface="Tahoma" pitchFamily="34" charset="0"/>
              </a:rPr>
              <a:t>PUSHF</a:t>
            </a:r>
            <a:r>
              <a:rPr lang="en-IN" sz="2400" dirty="0">
                <a:latin typeface="Tahoma" pitchFamily="34" charset="0"/>
                <a:ea typeface="Tahoma" pitchFamily="34" charset="0"/>
                <a:cs typeface="Tahoma" pitchFamily="34" charset="0"/>
              </a:rPr>
              <a:t>: Push flags to stack</a:t>
            </a:r>
          </a:p>
          <a:p>
            <a:pPr algn="just"/>
            <a:r>
              <a:rPr lang="en-IN" sz="2400" dirty="0">
                <a:solidFill>
                  <a:srgbClr val="0000FF"/>
                </a:solidFill>
                <a:latin typeface="Tahoma" pitchFamily="34" charset="0"/>
                <a:ea typeface="Tahoma" pitchFamily="34" charset="0"/>
                <a:cs typeface="Tahoma" pitchFamily="34" charset="0"/>
              </a:rPr>
              <a:t>POPF</a:t>
            </a:r>
            <a:r>
              <a:rPr lang="en-IN" sz="2400" dirty="0">
                <a:latin typeface="Tahoma" pitchFamily="34" charset="0"/>
                <a:ea typeface="Tahoma" pitchFamily="34" charset="0"/>
                <a:cs typeface="Tahoma" pitchFamily="34" charset="0"/>
              </a:rPr>
              <a:t>: Loads the flag register completely form the word contents of the memory location currently addressed by SP and SS</a:t>
            </a: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9513105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latin typeface="Tahoma" pitchFamily="34" charset="0"/>
                <a:ea typeface="Tahoma" pitchFamily="34" charset="0"/>
                <a:cs typeface="Tahoma" pitchFamily="34" charset="0"/>
              </a:rPr>
            </a:br>
            <a:r>
              <a:rPr lang="en-US" b="1" dirty="0">
                <a:latin typeface="Tahoma" pitchFamily="34" charset="0"/>
                <a:ea typeface="Tahoma" pitchFamily="34" charset="0"/>
                <a:cs typeface="Tahoma" pitchFamily="34" charset="0"/>
              </a:rPr>
              <a:t>Instructions for Input and Output Port Transfer</a:t>
            </a:r>
            <a:br>
              <a:rPr lang="en-US"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p:txBody>
          <a:bodyPr>
            <a:noAutofit/>
          </a:bodyPr>
          <a:lstStyle/>
          <a:p>
            <a:pPr algn="just"/>
            <a:r>
              <a:rPr lang="en-IN" sz="2200" dirty="0">
                <a:solidFill>
                  <a:srgbClr val="0000FF"/>
                </a:solidFill>
                <a:latin typeface="Tahoma" pitchFamily="34" charset="0"/>
                <a:ea typeface="Tahoma" pitchFamily="34" charset="0"/>
                <a:cs typeface="Tahoma" pitchFamily="34" charset="0"/>
              </a:rPr>
              <a:t>IN: Input the port</a:t>
            </a:r>
          </a:p>
          <a:p>
            <a:pPr lvl="1" algn="just"/>
            <a:r>
              <a:rPr lang="en-IN" sz="2200" dirty="0">
                <a:latin typeface="Tahoma" pitchFamily="34" charset="0"/>
                <a:ea typeface="Tahoma" pitchFamily="34" charset="0"/>
                <a:cs typeface="Tahoma" pitchFamily="34" charset="0"/>
              </a:rPr>
              <a:t>Used for reading an input port</a:t>
            </a:r>
          </a:p>
          <a:p>
            <a:pPr lvl="1" algn="just"/>
            <a:r>
              <a:rPr lang="en-IN" sz="2200">
                <a:latin typeface="Tahoma" pitchFamily="34" charset="0"/>
                <a:ea typeface="Tahoma" pitchFamily="34" charset="0"/>
                <a:cs typeface="Tahoma" pitchFamily="34" charset="0"/>
              </a:rPr>
              <a:t>Address </a:t>
            </a:r>
            <a:r>
              <a:rPr lang="en-IN" sz="2200" dirty="0">
                <a:latin typeface="Tahoma" pitchFamily="34" charset="0"/>
                <a:ea typeface="Tahoma" pitchFamily="34" charset="0"/>
                <a:cs typeface="Tahoma" pitchFamily="34" charset="0"/>
              </a:rPr>
              <a:t>of the input port may be specified in the instruction directly or indirectly</a:t>
            </a:r>
          </a:p>
          <a:p>
            <a:pPr lvl="1" algn="just"/>
            <a:r>
              <a:rPr lang="en-IN" sz="2200" dirty="0">
                <a:latin typeface="Tahoma" pitchFamily="34" charset="0"/>
                <a:ea typeface="Tahoma" pitchFamily="34" charset="0"/>
                <a:cs typeface="Tahoma" pitchFamily="34" charset="0"/>
              </a:rPr>
              <a:t>AL and AX allowed destination for 8-bit and 16-bit input operations</a:t>
            </a:r>
          </a:p>
          <a:p>
            <a:pPr lvl="1" algn="just"/>
            <a:r>
              <a:rPr lang="en-IN" sz="2200" dirty="0">
                <a:latin typeface="Tahoma" pitchFamily="34" charset="0"/>
                <a:ea typeface="Tahoma" pitchFamily="34" charset="0"/>
                <a:cs typeface="Tahoma" pitchFamily="34" charset="0"/>
              </a:rPr>
              <a:t>DX – only register allowed to carry the </a:t>
            </a:r>
            <a:r>
              <a:rPr lang="en-IN" sz="2200">
                <a:latin typeface="Tahoma" pitchFamily="34" charset="0"/>
                <a:ea typeface="Tahoma" pitchFamily="34" charset="0"/>
                <a:cs typeface="Tahoma" pitchFamily="34" charset="0"/>
              </a:rPr>
              <a:t>port address</a:t>
            </a:r>
            <a:endParaRPr lang="en-IN" sz="2200" dirty="0">
              <a:latin typeface="Tahoma" pitchFamily="34" charset="0"/>
              <a:ea typeface="Tahoma" pitchFamily="34" charset="0"/>
              <a:cs typeface="Tahoma" pitchFamily="34" charset="0"/>
            </a:endParaRPr>
          </a:p>
          <a:p>
            <a:pPr algn="just"/>
            <a:r>
              <a:rPr lang="en-IN" sz="2200" dirty="0">
                <a:solidFill>
                  <a:srgbClr val="0000FF"/>
                </a:solidFill>
                <a:latin typeface="Tahoma" pitchFamily="34" charset="0"/>
                <a:ea typeface="Tahoma" pitchFamily="34" charset="0"/>
                <a:cs typeface="Tahoma" pitchFamily="34" charset="0"/>
              </a:rPr>
              <a:t>IN AL, 03H</a:t>
            </a:r>
            <a:r>
              <a:rPr lang="en-IN" sz="2200" dirty="0">
                <a:latin typeface="Tahoma" pitchFamily="34" charset="0"/>
                <a:ea typeface="Tahoma" pitchFamily="34" charset="0"/>
                <a:cs typeface="Tahoma" pitchFamily="34" charset="0"/>
              </a:rPr>
              <a:t>	// Reads data from an 8-bit port </a:t>
            </a:r>
            <a:r>
              <a:rPr lang="en-IN" sz="2200">
                <a:latin typeface="Tahoma" pitchFamily="34" charset="0"/>
                <a:ea typeface="Tahoma" pitchFamily="34" charset="0"/>
                <a:cs typeface="Tahoma" pitchFamily="34" charset="0"/>
              </a:rPr>
              <a:t>with address </a:t>
            </a:r>
            <a:r>
              <a:rPr lang="en-IN" sz="2200" dirty="0">
                <a:latin typeface="Tahoma" pitchFamily="34" charset="0"/>
                <a:ea typeface="Tahoma" pitchFamily="34" charset="0"/>
                <a:cs typeface="Tahoma" pitchFamily="34" charset="0"/>
              </a:rPr>
              <a:t>03H and stores it in AL</a:t>
            </a:r>
          </a:p>
          <a:p>
            <a:pPr algn="just"/>
            <a:r>
              <a:rPr lang="en-IN" sz="2200" dirty="0">
                <a:solidFill>
                  <a:srgbClr val="0000FF"/>
                </a:solidFill>
                <a:latin typeface="Tahoma" pitchFamily="34" charset="0"/>
                <a:ea typeface="Tahoma" pitchFamily="34" charset="0"/>
                <a:cs typeface="Tahoma" pitchFamily="34" charset="0"/>
              </a:rPr>
              <a:t>IN AX, DX</a:t>
            </a:r>
            <a:r>
              <a:rPr lang="en-IN" sz="2200" dirty="0">
                <a:latin typeface="Tahoma" pitchFamily="34" charset="0"/>
                <a:ea typeface="Tahoma" pitchFamily="34" charset="0"/>
                <a:cs typeface="Tahoma" pitchFamily="34" charset="0"/>
              </a:rPr>
              <a:t>	// Reads data from a 16-bit port </a:t>
            </a:r>
            <a:r>
              <a:rPr lang="en-IN" sz="2200">
                <a:latin typeface="Tahoma" pitchFamily="34" charset="0"/>
                <a:ea typeface="Tahoma" pitchFamily="34" charset="0"/>
                <a:cs typeface="Tahoma" pitchFamily="34" charset="0"/>
              </a:rPr>
              <a:t>whose address </a:t>
            </a:r>
            <a:r>
              <a:rPr lang="en-IN" sz="2200" dirty="0">
                <a:latin typeface="Tahoma" pitchFamily="34" charset="0"/>
                <a:ea typeface="Tahoma" pitchFamily="34" charset="0"/>
                <a:cs typeface="Tahoma" pitchFamily="34" charset="0"/>
              </a:rPr>
              <a:t>is in DX and stores it in AX</a:t>
            </a:r>
          </a:p>
          <a:p>
            <a:pPr algn="just"/>
            <a:r>
              <a:rPr lang="en-IN" sz="2200" dirty="0">
                <a:solidFill>
                  <a:srgbClr val="0000FF"/>
                </a:solidFill>
                <a:latin typeface="Tahoma" pitchFamily="34" charset="0"/>
                <a:ea typeface="Tahoma" pitchFamily="34" charset="0"/>
                <a:cs typeface="Tahoma" pitchFamily="34" charset="0"/>
              </a:rPr>
              <a:t>MOV DX, 0800H</a:t>
            </a:r>
            <a:r>
              <a:rPr lang="en-IN" sz="2200" dirty="0">
                <a:latin typeface="Tahoma" pitchFamily="34" charset="0"/>
                <a:ea typeface="Tahoma" pitchFamily="34" charset="0"/>
                <a:cs typeface="Tahoma" pitchFamily="34" charset="0"/>
              </a:rPr>
              <a:t> // </a:t>
            </a:r>
            <a:r>
              <a:rPr lang="en-IN" sz="2200">
                <a:latin typeface="Tahoma" pitchFamily="34" charset="0"/>
                <a:ea typeface="Tahoma" pitchFamily="34" charset="0"/>
                <a:cs typeface="Tahoma" pitchFamily="34" charset="0"/>
              </a:rPr>
              <a:t>16-bit address </a:t>
            </a:r>
            <a:r>
              <a:rPr lang="en-IN" sz="2200" dirty="0">
                <a:latin typeface="Tahoma" pitchFamily="34" charset="0"/>
                <a:ea typeface="Tahoma" pitchFamily="34" charset="0"/>
                <a:cs typeface="Tahoma" pitchFamily="34" charset="0"/>
              </a:rPr>
              <a:t>taken in DX</a:t>
            </a:r>
          </a:p>
          <a:p>
            <a:pPr algn="just"/>
            <a:r>
              <a:rPr lang="en-IN" sz="2200" dirty="0">
                <a:solidFill>
                  <a:srgbClr val="0000FF"/>
                </a:solidFill>
                <a:latin typeface="Tahoma" pitchFamily="34" charset="0"/>
                <a:ea typeface="Tahoma" pitchFamily="34" charset="0"/>
                <a:cs typeface="Tahoma" pitchFamily="34" charset="0"/>
              </a:rPr>
              <a:t>IN AX, DX</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3705950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latin typeface="Tahoma" pitchFamily="34" charset="0"/>
                <a:ea typeface="Tahoma" pitchFamily="34" charset="0"/>
                <a:cs typeface="Tahoma" pitchFamily="34" charset="0"/>
              </a:rPr>
            </a:br>
            <a:r>
              <a:rPr lang="en-US" b="1" dirty="0">
                <a:latin typeface="Tahoma" pitchFamily="34" charset="0"/>
                <a:ea typeface="Tahoma" pitchFamily="34" charset="0"/>
                <a:cs typeface="Tahoma" pitchFamily="34" charset="0"/>
              </a:rPr>
              <a:t>Instructions for Input and Output Port Transfer</a:t>
            </a:r>
            <a:br>
              <a:rPr lang="en-US" b="1"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p:txBody>
          <a:bodyPr>
            <a:normAutofit/>
          </a:bodyPr>
          <a:lstStyle/>
          <a:p>
            <a:pPr algn="just"/>
            <a:r>
              <a:rPr lang="en-IN" sz="2400" dirty="0">
                <a:latin typeface="Tahoma" pitchFamily="34" charset="0"/>
                <a:ea typeface="Tahoma" pitchFamily="34" charset="0"/>
                <a:cs typeface="Tahoma" pitchFamily="34" charset="0"/>
              </a:rPr>
              <a:t>OUT: Output to the port</a:t>
            </a:r>
          </a:p>
          <a:p>
            <a:pPr algn="just"/>
            <a:r>
              <a:rPr lang="en-IN" sz="2400" dirty="0">
                <a:latin typeface="Tahoma" pitchFamily="34" charset="0"/>
                <a:ea typeface="Tahoma" pitchFamily="34" charset="0"/>
                <a:cs typeface="Tahoma" pitchFamily="34" charset="0"/>
              </a:rPr>
              <a:t>Write content of AL or AX to an output port</a:t>
            </a:r>
          </a:p>
          <a:p>
            <a:pPr marL="342900" lvl="1" indent="-342900" algn="just">
              <a:buFont typeface="Arial" pitchFamily="34" charset="0"/>
              <a:buChar char="•"/>
            </a:pPr>
            <a:r>
              <a:rPr lang="en-IN" sz="2400">
                <a:latin typeface="Tahoma" pitchFamily="34" charset="0"/>
                <a:ea typeface="Tahoma" pitchFamily="34" charset="0"/>
                <a:cs typeface="Tahoma" pitchFamily="34" charset="0"/>
              </a:rPr>
              <a:t>Address </a:t>
            </a:r>
            <a:r>
              <a:rPr lang="en-IN" sz="2400" dirty="0">
                <a:latin typeface="Tahoma" pitchFamily="34" charset="0"/>
                <a:ea typeface="Tahoma" pitchFamily="34" charset="0"/>
                <a:cs typeface="Tahoma" pitchFamily="34" charset="0"/>
              </a:rPr>
              <a:t>of the output port may be specified in the instruction directly or implicitly in DX</a:t>
            </a:r>
          </a:p>
          <a:p>
            <a:pPr marL="342900" lvl="1" indent="-342900" algn="just">
              <a:buFont typeface="Arial" pitchFamily="34" charset="0"/>
              <a:buChar char="•"/>
            </a:pPr>
            <a:r>
              <a:rPr lang="en-IN" sz="2400" dirty="0">
                <a:solidFill>
                  <a:srgbClr val="0000FF"/>
                </a:solidFill>
                <a:latin typeface="Tahoma" pitchFamily="34" charset="0"/>
                <a:ea typeface="Tahoma" pitchFamily="34" charset="0"/>
                <a:cs typeface="Tahoma" pitchFamily="34" charset="0"/>
              </a:rPr>
              <a:t>OUT 03H, AL</a:t>
            </a:r>
            <a:r>
              <a:rPr lang="en-IN" sz="2400" dirty="0">
                <a:latin typeface="Tahoma" pitchFamily="34" charset="0"/>
                <a:ea typeface="Tahoma" pitchFamily="34" charset="0"/>
                <a:cs typeface="Tahoma" pitchFamily="34" charset="0"/>
              </a:rPr>
              <a:t>	// Send data available in AL to port </a:t>
            </a:r>
            <a:r>
              <a:rPr lang="en-IN" sz="2400">
                <a:latin typeface="Tahoma" pitchFamily="34" charset="0"/>
                <a:ea typeface="Tahoma" pitchFamily="34" charset="0"/>
                <a:cs typeface="Tahoma" pitchFamily="34" charset="0"/>
              </a:rPr>
              <a:t>whose address </a:t>
            </a:r>
            <a:r>
              <a:rPr lang="en-IN" sz="2400" dirty="0">
                <a:latin typeface="Tahoma" pitchFamily="34" charset="0"/>
                <a:ea typeface="Tahoma" pitchFamily="34" charset="0"/>
                <a:cs typeface="Tahoma" pitchFamily="34" charset="0"/>
              </a:rPr>
              <a:t>is 03H</a:t>
            </a:r>
          </a:p>
          <a:p>
            <a:pPr marL="342900" lvl="1" indent="-342900" algn="just">
              <a:buFont typeface="Arial" pitchFamily="34" charset="0"/>
              <a:buChar char="•"/>
            </a:pPr>
            <a:r>
              <a:rPr lang="en-IN" sz="2400" dirty="0">
                <a:solidFill>
                  <a:srgbClr val="0000FF"/>
                </a:solidFill>
                <a:latin typeface="Tahoma" pitchFamily="34" charset="0"/>
                <a:ea typeface="Tahoma" pitchFamily="34" charset="0"/>
                <a:cs typeface="Tahoma" pitchFamily="34" charset="0"/>
              </a:rPr>
              <a:t>MOV DX, 0300H</a:t>
            </a:r>
          </a:p>
          <a:p>
            <a:pPr marL="342900" lvl="1" indent="-342900" algn="just">
              <a:buFont typeface="Arial" pitchFamily="34" charset="0"/>
              <a:buChar char="•"/>
            </a:pPr>
            <a:r>
              <a:rPr lang="en-IN" sz="2400" dirty="0">
                <a:solidFill>
                  <a:srgbClr val="0000FF"/>
                </a:solidFill>
                <a:latin typeface="Tahoma" pitchFamily="34" charset="0"/>
                <a:ea typeface="Tahoma" pitchFamily="34" charset="0"/>
                <a:cs typeface="Tahoma" pitchFamily="34" charset="0"/>
              </a:rPr>
              <a:t>OUT DX, AX</a:t>
            </a:r>
          </a:p>
          <a:p>
            <a:pPr marL="342900" lvl="1" indent="-342900" algn="just">
              <a:buFont typeface="Arial" pitchFamily="34" charset="0"/>
              <a:buChar char="•"/>
            </a:pPr>
            <a:endParaRPr lang="en-IN"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7963985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latin typeface="Tahoma" pitchFamily="34" charset="0"/>
                <a:ea typeface="Tahoma" pitchFamily="34" charset="0"/>
                <a:cs typeface="Tahoma" pitchFamily="34" charset="0"/>
              </a:rPr>
              <a:t>Arithmetic Instructions</a:t>
            </a:r>
          </a:p>
        </p:txBody>
      </p:sp>
      <p:sp>
        <p:nvSpPr>
          <p:cNvPr id="3" name="Round Same Side Corner Rectangle 2"/>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9831924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Arithmetic Instructions</a:t>
            </a:r>
          </a:p>
        </p:txBody>
      </p:sp>
      <p:sp>
        <p:nvSpPr>
          <p:cNvPr id="3" name="Content Placeholder 2"/>
          <p:cNvSpPr>
            <a:spLocks noGrp="1"/>
          </p:cNvSpPr>
          <p:nvPr>
            <p:ph idx="1"/>
          </p:nvPr>
        </p:nvSpPr>
        <p:spPr/>
        <p:txBody>
          <a:bodyPr>
            <a:normAutofit lnSpcReduction="10000"/>
          </a:bodyPr>
          <a:lstStyle/>
          <a:p>
            <a:pPr algn="just"/>
            <a:r>
              <a:rPr lang="en-IN" sz="2400" dirty="0">
                <a:latin typeface="Tahoma" pitchFamily="34" charset="0"/>
                <a:ea typeface="Tahoma" pitchFamily="34" charset="0"/>
                <a:cs typeface="Tahoma" pitchFamily="34" charset="0"/>
              </a:rPr>
              <a:t>Addition</a:t>
            </a:r>
          </a:p>
          <a:p>
            <a:pPr algn="just"/>
            <a:r>
              <a:rPr lang="en-IN" sz="2400" dirty="0">
                <a:latin typeface="Tahoma" pitchFamily="34" charset="0"/>
                <a:ea typeface="Tahoma" pitchFamily="34" charset="0"/>
                <a:cs typeface="Tahoma" pitchFamily="34" charset="0"/>
              </a:rPr>
              <a:t>Subtraction</a:t>
            </a:r>
          </a:p>
          <a:p>
            <a:pPr algn="just"/>
            <a:r>
              <a:rPr lang="en-IN" sz="2400" dirty="0">
                <a:latin typeface="Tahoma" pitchFamily="34" charset="0"/>
                <a:ea typeface="Tahoma" pitchFamily="34" charset="0"/>
                <a:cs typeface="Tahoma" pitchFamily="34" charset="0"/>
              </a:rPr>
              <a:t>Multiplication</a:t>
            </a:r>
          </a:p>
          <a:p>
            <a:pPr algn="just"/>
            <a:r>
              <a:rPr lang="en-IN" sz="2400" dirty="0">
                <a:latin typeface="Tahoma" pitchFamily="34" charset="0"/>
                <a:ea typeface="Tahoma" pitchFamily="34" charset="0"/>
                <a:cs typeface="Tahoma" pitchFamily="34" charset="0"/>
              </a:rPr>
              <a:t>Division</a:t>
            </a:r>
          </a:p>
          <a:p>
            <a:pPr algn="just"/>
            <a:r>
              <a:rPr lang="en-IN" sz="2400" dirty="0">
                <a:latin typeface="Tahoma" pitchFamily="34" charset="0"/>
                <a:ea typeface="Tahoma" pitchFamily="34" charset="0"/>
                <a:cs typeface="Tahoma" pitchFamily="34" charset="0"/>
              </a:rPr>
              <a:t>ASCII</a:t>
            </a:r>
          </a:p>
          <a:p>
            <a:pPr algn="just"/>
            <a:r>
              <a:rPr lang="en-IN" sz="2400" dirty="0">
                <a:latin typeface="Tahoma" pitchFamily="34" charset="0"/>
                <a:ea typeface="Tahoma" pitchFamily="34" charset="0"/>
                <a:cs typeface="Tahoma" pitchFamily="34" charset="0"/>
              </a:rPr>
              <a:t>Decimal adjust instructions</a:t>
            </a:r>
          </a:p>
          <a:p>
            <a:pPr algn="just"/>
            <a:r>
              <a:rPr lang="en-IN" sz="2400" dirty="0">
                <a:latin typeface="Tahoma" pitchFamily="34" charset="0"/>
                <a:ea typeface="Tahoma" pitchFamily="34" charset="0"/>
                <a:cs typeface="Tahoma" pitchFamily="34" charset="0"/>
              </a:rPr>
              <a:t>Increment</a:t>
            </a:r>
          </a:p>
          <a:p>
            <a:pPr algn="just"/>
            <a:r>
              <a:rPr lang="en-IN" sz="2400" dirty="0">
                <a:latin typeface="Tahoma" pitchFamily="34" charset="0"/>
                <a:ea typeface="Tahoma" pitchFamily="34" charset="0"/>
                <a:cs typeface="Tahoma" pitchFamily="34" charset="0"/>
              </a:rPr>
              <a:t>Decrement</a:t>
            </a:r>
          </a:p>
          <a:p>
            <a:pPr algn="just"/>
            <a:endParaRPr lang="en-IN" sz="2400" dirty="0">
              <a:latin typeface="Tahoma" pitchFamily="34" charset="0"/>
              <a:ea typeface="Tahoma" pitchFamily="34" charset="0"/>
              <a:cs typeface="Tahoma" pitchFamily="34" charset="0"/>
            </a:endParaRPr>
          </a:p>
          <a:p>
            <a:pPr algn="just"/>
            <a:r>
              <a:rPr lang="en-IN" sz="2400" dirty="0">
                <a:latin typeface="Tahoma" pitchFamily="34" charset="0"/>
                <a:ea typeface="Tahoma" pitchFamily="34" charset="0"/>
                <a:cs typeface="Tahoma" pitchFamily="34" charset="0"/>
              </a:rPr>
              <a:t>Affect all the condition code flags</a:t>
            </a:r>
          </a:p>
          <a:p>
            <a:pPr algn="just"/>
            <a:r>
              <a:rPr lang="en-IN" sz="2400" dirty="0">
                <a:latin typeface="Tahoma" pitchFamily="34" charset="0"/>
                <a:ea typeface="Tahoma" pitchFamily="34" charset="0"/>
                <a:cs typeface="Tahoma" pitchFamily="34" charset="0"/>
              </a:rPr>
              <a:t>Operand – Register, Memory location or immediate data</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252536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4" name="Content Placeholder 3"/>
          <p:cNvSpPr>
            <a:spLocks noGrp="1"/>
          </p:cNvSpPr>
          <p:nvPr>
            <p:ph sz="half" idx="1"/>
          </p:nvPr>
        </p:nvSpPr>
        <p:spPr>
          <a:xfrm>
            <a:off x="540067" y="1773936"/>
            <a:ext cx="5626143" cy="4623816"/>
          </a:xfrm>
        </p:spPr>
        <p:txBody>
          <a:bodyPr>
            <a:normAutofit/>
          </a:bodyPr>
          <a:lstStyle/>
          <a:p>
            <a:pPr algn="just"/>
            <a:r>
              <a:rPr lang="en-IN" sz="2400" dirty="0">
                <a:latin typeface="Tahoma" pitchFamily="34" charset="0"/>
                <a:ea typeface="Tahoma" pitchFamily="34" charset="0"/>
                <a:cs typeface="Tahoma" pitchFamily="34" charset="0"/>
              </a:rPr>
              <a:t>X, H, L ?</a:t>
            </a:r>
          </a:p>
          <a:p>
            <a:pPr algn="just"/>
            <a:r>
              <a:rPr lang="en-IN" sz="2400" dirty="0">
                <a:latin typeface="Tahoma" pitchFamily="34" charset="0"/>
                <a:ea typeface="Tahoma" pitchFamily="34" charset="0"/>
                <a:cs typeface="Tahoma" pitchFamily="34" charset="0"/>
              </a:rPr>
              <a:t>AX  - Accumulator</a:t>
            </a:r>
          </a:p>
          <a:p>
            <a:pPr algn="just"/>
            <a:r>
              <a:rPr lang="en-IN" sz="2400" dirty="0">
                <a:latin typeface="Tahoma" pitchFamily="34" charset="0"/>
                <a:ea typeface="Tahoma" pitchFamily="34" charset="0"/>
                <a:cs typeface="Tahoma" pitchFamily="34" charset="0"/>
              </a:rPr>
              <a:t>CX – Default counter in string and loop operations</a:t>
            </a:r>
          </a:p>
          <a:p>
            <a:pPr algn="just"/>
            <a:r>
              <a:rPr lang="en-IN" sz="2400" dirty="0">
                <a:latin typeface="Tahoma" pitchFamily="34" charset="0"/>
                <a:ea typeface="Tahoma" pitchFamily="34" charset="0"/>
                <a:cs typeface="Tahoma" pitchFamily="34" charset="0"/>
              </a:rPr>
              <a:t>BX – Offset storage for forming physical address </a:t>
            </a:r>
          </a:p>
          <a:p>
            <a:pPr algn="just"/>
            <a:r>
              <a:rPr lang="en-IN" sz="2400" dirty="0">
                <a:latin typeface="Tahoma" pitchFamily="34" charset="0"/>
                <a:ea typeface="Tahoma" pitchFamily="34" charset="0"/>
                <a:cs typeface="Tahoma" pitchFamily="34" charset="0"/>
              </a:rPr>
              <a:t>DX – Implicit operand/ destination in few instructions</a:t>
            </a: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2460" y="1812431"/>
            <a:ext cx="2711639" cy="2768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General Data Registers  </a:t>
            </a:r>
          </a:p>
        </p:txBody>
      </p:sp>
    </p:spTree>
    <p:extLst>
      <p:ext uri="{BB962C8B-B14F-4D97-AF65-F5344CB8AC3E}">
        <p14:creationId xmlns:p14="http://schemas.microsoft.com/office/powerpoint/2010/main" val="18925705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latin typeface="Tahoma" pitchFamily="34" charset="0"/>
                <a:ea typeface="Tahoma" pitchFamily="34" charset="0"/>
                <a:cs typeface="Tahoma" pitchFamily="34" charset="0"/>
              </a:rPr>
              <a:t>ADD</a:t>
            </a:r>
          </a:p>
        </p:txBody>
      </p:sp>
      <p:sp>
        <p:nvSpPr>
          <p:cNvPr id="3" name="Content Placeholder 2"/>
          <p:cNvSpPr>
            <a:spLocks noGrp="1"/>
          </p:cNvSpPr>
          <p:nvPr>
            <p:ph idx="1"/>
          </p:nvPr>
        </p:nvSpPr>
        <p:spPr/>
        <p:txBody>
          <a:bodyPr>
            <a:normAutofit/>
          </a:bodyPr>
          <a:lstStyle/>
          <a:p>
            <a:r>
              <a:rPr lang="en-IN" sz="2400" dirty="0">
                <a:latin typeface="Tahoma" pitchFamily="34" charset="0"/>
                <a:ea typeface="Tahoma" pitchFamily="34" charset="0"/>
                <a:cs typeface="Tahoma" pitchFamily="34" charset="0"/>
              </a:rPr>
              <a:t>Memory to </a:t>
            </a:r>
            <a:r>
              <a:rPr lang="en-IN" sz="2400">
                <a:latin typeface="Tahoma" pitchFamily="34" charset="0"/>
                <a:ea typeface="Tahoma" pitchFamily="34" charset="0"/>
                <a:cs typeface="Tahoma" pitchFamily="34" charset="0"/>
              </a:rPr>
              <a:t>memory addition </a:t>
            </a:r>
            <a:r>
              <a:rPr lang="en-IN" sz="2400" dirty="0">
                <a:latin typeface="Tahoma" pitchFamily="34" charset="0"/>
                <a:ea typeface="Tahoma" pitchFamily="34" charset="0"/>
                <a:cs typeface="Tahoma" pitchFamily="34" charset="0"/>
              </a:rPr>
              <a:t>not possible</a:t>
            </a:r>
          </a:p>
          <a:p>
            <a:r>
              <a:rPr lang="en-IN" sz="2400" dirty="0">
                <a:latin typeface="Tahoma" pitchFamily="34" charset="0"/>
                <a:ea typeface="Tahoma" pitchFamily="34" charset="0"/>
                <a:cs typeface="Tahoma" pitchFamily="34" charset="0"/>
              </a:rPr>
              <a:t>Contents of segment registers cannot </a:t>
            </a:r>
            <a:r>
              <a:rPr lang="en-IN" sz="2400">
                <a:latin typeface="Tahoma" pitchFamily="34" charset="0"/>
                <a:ea typeface="Tahoma" pitchFamily="34" charset="0"/>
                <a:cs typeface="Tahoma" pitchFamily="34" charset="0"/>
              </a:rPr>
              <a:t>be added</a:t>
            </a:r>
            <a:endParaRPr lang="en-IN" sz="2400" dirty="0">
              <a:latin typeface="Tahoma" pitchFamily="34" charset="0"/>
              <a:ea typeface="Tahoma" pitchFamily="34" charset="0"/>
              <a:cs typeface="Tahoma" pitchFamily="34" charset="0"/>
            </a:endParaRP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AX, 0100H		</a:t>
            </a:r>
            <a:r>
              <a:rPr lang="en-IN" sz="2400" dirty="0">
                <a:latin typeface="Tahoma" pitchFamily="34" charset="0"/>
                <a:ea typeface="Tahoma" pitchFamily="34" charset="0"/>
                <a:cs typeface="Tahoma" pitchFamily="34" charset="0"/>
              </a:rPr>
              <a:t>// Immediate </a:t>
            </a: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0100H		</a:t>
            </a:r>
            <a:r>
              <a:rPr lang="en-IN" sz="2400" dirty="0">
                <a:latin typeface="Tahoma" pitchFamily="34" charset="0"/>
                <a:ea typeface="Tahoma" pitchFamily="34" charset="0"/>
                <a:cs typeface="Tahoma" pitchFamily="34" charset="0"/>
              </a:rPr>
              <a:t>// Immediate</a:t>
            </a: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AX, BX		</a:t>
            </a:r>
            <a:r>
              <a:rPr lang="en-IN" sz="2400" dirty="0">
                <a:latin typeface="Tahoma" pitchFamily="34" charset="0"/>
                <a:ea typeface="Tahoma" pitchFamily="34" charset="0"/>
                <a:cs typeface="Tahoma" pitchFamily="34" charset="0"/>
              </a:rPr>
              <a:t>// Register</a:t>
            </a: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AX, [SI]		</a:t>
            </a:r>
            <a:r>
              <a:rPr lang="en-IN" sz="2400" dirty="0">
                <a:latin typeface="Tahoma" pitchFamily="34" charset="0"/>
                <a:ea typeface="Tahoma" pitchFamily="34" charset="0"/>
                <a:cs typeface="Tahoma" pitchFamily="34" charset="0"/>
              </a:rPr>
              <a:t>// Register Indirect</a:t>
            </a: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AX, [5000H]	</a:t>
            </a:r>
            <a:r>
              <a:rPr lang="en-IN" sz="2400" dirty="0">
                <a:latin typeface="Tahoma" pitchFamily="34" charset="0"/>
                <a:ea typeface="Tahoma" pitchFamily="34" charset="0"/>
                <a:cs typeface="Tahoma" pitchFamily="34" charset="0"/>
              </a:rPr>
              <a:t>// Direct</a:t>
            </a:r>
          </a:p>
          <a:p>
            <a:r>
              <a:rPr lang="en-IN" sz="2400">
                <a:solidFill>
                  <a:srgbClr val="0000FF"/>
                </a:solidFill>
                <a:latin typeface="Tahoma" pitchFamily="34" charset="0"/>
                <a:ea typeface="Tahoma" pitchFamily="34" charset="0"/>
                <a:cs typeface="Tahoma" pitchFamily="34" charset="0"/>
              </a:rPr>
              <a:t>ADD </a:t>
            </a:r>
            <a:r>
              <a:rPr lang="en-IN" sz="2400" dirty="0">
                <a:solidFill>
                  <a:srgbClr val="0000FF"/>
                </a:solidFill>
                <a:latin typeface="Tahoma" pitchFamily="34" charset="0"/>
                <a:ea typeface="Tahoma" pitchFamily="34" charset="0"/>
                <a:cs typeface="Tahoma" pitchFamily="34" charset="0"/>
              </a:rPr>
              <a:t>[5000H], 0100H</a:t>
            </a:r>
            <a:r>
              <a:rPr lang="en-IN" sz="2400" dirty="0">
                <a:latin typeface="Tahoma" pitchFamily="34" charset="0"/>
                <a:ea typeface="Tahoma" pitchFamily="34" charset="0"/>
                <a:cs typeface="Tahoma" pitchFamily="34" charset="0"/>
              </a:rPr>
              <a:t>	// Immediate</a:t>
            </a:r>
          </a:p>
          <a:p>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0939752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latin typeface="Tahoma" pitchFamily="34" charset="0"/>
                <a:ea typeface="Tahoma" pitchFamily="34" charset="0"/>
                <a:cs typeface="Tahoma" pitchFamily="34" charset="0"/>
              </a:rPr>
              <a:t>ADC</a:t>
            </a:r>
          </a:p>
        </p:txBody>
      </p:sp>
      <p:sp>
        <p:nvSpPr>
          <p:cNvPr id="3" name="Content Placeholder 2"/>
          <p:cNvSpPr>
            <a:spLocks noGrp="1"/>
          </p:cNvSpPr>
          <p:nvPr>
            <p:ph idx="1"/>
          </p:nvPr>
        </p:nvSpPr>
        <p:spPr/>
        <p:txBody>
          <a:bodyPr>
            <a:normAutofit/>
          </a:bodyPr>
          <a:lstStyle/>
          <a:p>
            <a:r>
              <a:rPr lang="en-IN" sz="2400" dirty="0">
                <a:latin typeface="Tahoma" pitchFamily="34" charset="0"/>
                <a:ea typeface="Tahoma" pitchFamily="34" charset="0"/>
                <a:cs typeface="Tahoma" pitchFamily="34" charset="0"/>
              </a:rPr>
              <a:t>Add with carry</a:t>
            </a:r>
          </a:p>
          <a:p>
            <a:r>
              <a:rPr lang="en-IN" sz="2400" dirty="0">
                <a:latin typeface="Tahoma" pitchFamily="34" charset="0"/>
                <a:ea typeface="Tahoma" pitchFamily="34" charset="0"/>
                <a:cs typeface="Tahoma" pitchFamily="34" charset="0"/>
              </a:rPr>
              <a:t>Same as ADD but adds carry flag bit</a:t>
            </a:r>
          </a:p>
          <a:p>
            <a:r>
              <a:rPr lang="en-IN" sz="2400" dirty="0">
                <a:solidFill>
                  <a:srgbClr val="0000FF"/>
                </a:solidFill>
                <a:latin typeface="Tahoma" pitchFamily="34" charset="0"/>
                <a:ea typeface="Tahoma" pitchFamily="34" charset="0"/>
                <a:cs typeface="Tahoma" pitchFamily="34" charset="0"/>
              </a:rPr>
              <a:t>ADC AX, 0100H		</a:t>
            </a:r>
            <a:r>
              <a:rPr lang="en-IN" sz="2400" dirty="0">
                <a:latin typeface="Tahoma" pitchFamily="34" charset="0"/>
                <a:ea typeface="Tahoma" pitchFamily="34" charset="0"/>
                <a:cs typeface="Tahoma" pitchFamily="34" charset="0"/>
              </a:rPr>
              <a:t>// Immediate </a:t>
            </a:r>
          </a:p>
          <a:p>
            <a:r>
              <a:rPr lang="en-IN" sz="2400" dirty="0">
                <a:solidFill>
                  <a:srgbClr val="0000FF"/>
                </a:solidFill>
                <a:latin typeface="Tahoma" pitchFamily="34" charset="0"/>
                <a:ea typeface="Tahoma" pitchFamily="34" charset="0"/>
                <a:cs typeface="Tahoma" pitchFamily="34" charset="0"/>
              </a:rPr>
              <a:t>ADC 0100H		</a:t>
            </a:r>
            <a:r>
              <a:rPr lang="en-IN" sz="2400" dirty="0">
                <a:latin typeface="Tahoma" pitchFamily="34" charset="0"/>
                <a:ea typeface="Tahoma" pitchFamily="34" charset="0"/>
                <a:cs typeface="Tahoma" pitchFamily="34" charset="0"/>
              </a:rPr>
              <a:t>// Immediate</a:t>
            </a:r>
          </a:p>
          <a:p>
            <a:r>
              <a:rPr lang="en-IN" sz="2400" dirty="0">
                <a:solidFill>
                  <a:srgbClr val="0000FF"/>
                </a:solidFill>
                <a:latin typeface="Tahoma" pitchFamily="34" charset="0"/>
                <a:ea typeface="Tahoma" pitchFamily="34" charset="0"/>
                <a:cs typeface="Tahoma" pitchFamily="34" charset="0"/>
              </a:rPr>
              <a:t>ADC AX, BX		</a:t>
            </a:r>
            <a:r>
              <a:rPr lang="en-IN" sz="2400" dirty="0">
                <a:latin typeface="Tahoma" pitchFamily="34" charset="0"/>
                <a:ea typeface="Tahoma" pitchFamily="34" charset="0"/>
                <a:cs typeface="Tahoma" pitchFamily="34" charset="0"/>
              </a:rPr>
              <a:t>// Register</a:t>
            </a:r>
          </a:p>
          <a:p>
            <a:r>
              <a:rPr lang="en-IN" sz="2400" dirty="0">
                <a:solidFill>
                  <a:srgbClr val="0000FF"/>
                </a:solidFill>
                <a:latin typeface="Tahoma" pitchFamily="34" charset="0"/>
                <a:ea typeface="Tahoma" pitchFamily="34" charset="0"/>
                <a:cs typeface="Tahoma" pitchFamily="34" charset="0"/>
              </a:rPr>
              <a:t>ADC AX, [SI]		</a:t>
            </a:r>
            <a:r>
              <a:rPr lang="en-IN" sz="2400" dirty="0">
                <a:latin typeface="Tahoma" pitchFamily="34" charset="0"/>
                <a:ea typeface="Tahoma" pitchFamily="34" charset="0"/>
                <a:cs typeface="Tahoma" pitchFamily="34" charset="0"/>
              </a:rPr>
              <a:t>// Register Indirect</a:t>
            </a:r>
          </a:p>
          <a:p>
            <a:r>
              <a:rPr lang="en-IN" sz="2400" dirty="0">
                <a:solidFill>
                  <a:srgbClr val="0000FF"/>
                </a:solidFill>
                <a:latin typeface="Tahoma" pitchFamily="34" charset="0"/>
                <a:ea typeface="Tahoma" pitchFamily="34" charset="0"/>
                <a:cs typeface="Tahoma" pitchFamily="34" charset="0"/>
              </a:rPr>
              <a:t>ADC AX, [5000H]	</a:t>
            </a:r>
            <a:r>
              <a:rPr lang="en-IN" sz="2400" dirty="0">
                <a:latin typeface="Tahoma" pitchFamily="34" charset="0"/>
                <a:ea typeface="Tahoma" pitchFamily="34" charset="0"/>
                <a:cs typeface="Tahoma" pitchFamily="34" charset="0"/>
              </a:rPr>
              <a:t>// Direct</a:t>
            </a:r>
          </a:p>
          <a:p>
            <a:r>
              <a:rPr lang="en-IN" sz="2400" dirty="0">
                <a:solidFill>
                  <a:srgbClr val="0000FF"/>
                </a:solidFill>
                <a:latin typeface="Tahoma" pitchFamily="34" charset="0"/>
                <a:ea typeface="Tahoma" pitchFamily="34" charset="0"/>
                <a:cs typeface="Tahoma" pitchFamily="34" charset="0"/>
              </a:rPr>
              <a:t>ADC [5000H], 0100H</a:t>
            </a:r>
            <a:r>
              <a:rPr lang="en-IN" sz="2400" dirty="0">
                <a:latin typeface="Tahoma" pitchFamily="34" charset="0"/>
                <a:ea typeface="Tahoma" pitchFamily="34" charset="0"/>
                <a:cs typeface="Tahoma" pitchFamily="34" charset="0"/>
              </a:rPr>
              <a:t>	// Immediate</a:t>
            </a:r>
          </a:p>
          <a:p>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4550582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68" y="152400"/>
            <a:ext cx="9721215" cy="1143000"/>
          </a:xfrm>
        </p:spPr>
        <p:txBody>
          <a:bodyPr>
            <a:normAutofit/>
          </a:bodyPr>
          <a:lstStyle/>
          <a:p>
            <a:r>
              <a:rPr lang="en-IN" sz="2800" dirty="0">
                <a:latin typeface="Tahoma" pitchFamily="34" charset="0"/>
                <a:ea typeface="Tahoma" pitchFamily="34" charset="0"/>
                <a:cs typeface="Tahoma" pitchFamily="34" charset="0"/>
              </a:rPr>
              <a:t>INC, DEC</a:t>
            </a:r>
          </a:p>
        </p:txBody>
      </p:sp>
      <p:sp>
        <p:nvSpPr>
          <p:cNvPr id="3" name="Content Placeholder 2"/>
          <p:cNvSpPr>
            <a:spLocks noGrp="1"/>
          </p:cNvSpPr>
          <p:nvPr>
            <p:ph idx="1"/>
          </p:nvPr>
        </p:nvSpPr>
        <p:spPr>
          <a:xfrm>
            <a:off x="540068" y="1295400"/>
            <a:ext cx="9721215" cy="4525963"/>
          </a:xfrm>
        </p:spPr>
        <p:txBody>
          <a:bodyPr>
            <a:noAutofit/>
          </a:bodyPr>
          <a:lstStyle/>
          <a:p>
            <a:pPr algn="just">
              <a:spcBef>
                <a:spcPts val="300"/>
              </a:spcBef>
            </a:pPr>
            <a:r>
              <a:rPr lang="en-IN" sz="2400" b="1" dirty="0">
                <a:latin typeface="Tahoma" pitchFamily="34" charset="0"/>
                <a:ea typeface="Tahoma" pitchFamily="34" charset="0"/>
                <a:cs typeface="Tahoma" pitchFamily="34" charset="0"/>
              </a:rPr>
              <a:t>INC</a:t>
            </a:r>
          </a:p>
          <a:p>
            <a:pPr lvl="1" algn="just">
              <a:spcBef>
                <a:spcPts val="300"/>
              </a:spcBef>
            </a:pPr>
            <a:r>
              <a:rPr lang="en-IN" sz="2400" dirty="0">
                <a:latin typeface="Tahoma" pitchFamily="34" charset="0"/>
                <a:ea typeface="Tahoma" pitchFamily="34" charset="0"/>
                <a:cs typeface="Tahoma" pitchFamily="34" charset="0"/>
              </a:rPr>
              <a:t>Increase the content of specified register or memory location by 1</a:t>
            </a:r>
          </a:p>
          <a:p>
            <a:pPr lvl="1" algn="just">
              <a:spcBef>
                <a:spcPts val="300"/>
              </a:spcBef>
            </a:pPr>
            <a:r>
              <a:rPr lang="en-IN" sz="2400" dirty="0">
                <a:solidFill>
                  <a:srgbClr val="0000FF"/>
                </a:solidFill>
                <a:latin typeface="Tahoma" pitchFamily="34" charset="0"/>
                <a:ea typeface="Tahoma" pitchFamily="34" charset="0"/>
                <a:cs typeface="Tahoma" pitchFamily="34" charset="0"/>
              </a:rPr>
              <a:t>INC AX		</a:t>
            </a:r>
          </a:p>
          <a:p>
            <a:pPr lvl="1" algn="just">
              <a:spcBef>
                <a:spcPts val="300"/>
              </a:spcBef>
            </a:pPr>
            <a:r>
              <a:rPr lang="en-IN" sz="2400" dirty="0">
                <a:solidFill>
                  <a:srgbClr val="0000FF"/>
                </a:solidFill>
                <a:latin typeface="Tahoma" pitchFamily="34" charset="0"/>
                <a:ea typeface="Tahoma" pitchFamily="34" charset="0"/>
                <a:cs typeface="Tahoma" pitchFamily="34" charset="0"/>
              </a:rPr>
              <a:t>INC [BX]</a:t>
            </a:r>
          </a:p>
          <a:p>
            <a:pPr lvl="1" algn="just">
              <a:spcBef>
                <a:spcPts val="300"/>
              </a:spcBef>
            </a:pPr>
            <a:r>
              <a:rPr lang="en-IN" sz="2400" dirty="0">
                <a:solidFill>
                  <a:srgbClr val="0000FF"/>
                </a:solidFill>
                <a:latin typeface="Tahoma" pitchFamily="34" charset="0"/>
                <a:ea typeface="Tahoma" pitchFamily="34" charset="0"/>
                <a:cs typeface="Tahoma" pitchFamily="34" charset="0"/>
              </a:rPr>
              <a:t>INC [5000H]</a:t>
            </a:r>
          </a:p>
          <a:p>
            <a:pPr lvl="1" algn="just">
              <a:spcBef>
                <a:spcPts val="300"/>
              </a:spcBef>
            </a:pPr>
            <a:r>
              <a:rPr lang="en-IN" sz="2400" dirty="0">
                <a:latin typeface="Tahoma" pitchFamily="34" charset="0"/>
                <a:ea typeface="Tahoma" pitchFamily="34" charset="0"/>
                <a:cs typeface="Tahoma" pitchFamily="34" charset="0"/>
              </a:rPr>
              <a:t>Affect all condition code flags except carry flag (CF)</a:t>
            </a:r>
          </a:p>
          <a:p>
            <a:pPr algn="just">
              <a:spcBef>
                <a:spcPts val="300"/>
              </a:spcBef>
            </a:pPr>
            <a:r>
              <a:rPr lang="en-IN" sz="2400" b="1" dirty="0">
                <a:latin typeface="Tahoma" pitchFamily="34" charset="0"/>
                <a:ea typeface="Tahoma" pitchFamily="34" charset="0"/>
                <a:cs typeface="Tahoma" pitchFamily="34" charset="0"/>
              </a:rPr>
              <a:t>DEC</a:t>
            </a:r>
          </a:p>
          <a:p>
            <a:pPr lvl="1" algn="just">
              <a:spcBef>
                <a:spcPts val="300"/>
              </a:spcBef>
            </a:pPr>
            <a:r>
              <a:rPr lang="en-IN" sz="2400" dirty="0">
                <a:latin typeface="Tahoma" pitchFamily="34" charset="0"/>
                <a:ea typeface="Tahoma" pitchFamily="34" charset="0"/>
                <a:cs typeface="Tahoma" pitchFamily="34" charset="0"/>
              </a:rPr>
              <a:t>Subtract 1 from the contents of specified register or memory location</a:t>
            </a:r>
          </a:p>
          <a:p>
            <a:pPr lvl="1" algn="just">
              <a:spcBef>
                <a:spcPts val="300"/>
              </a:spcBef>
            </a:pPr>
            <a:r>
              <a:rPr lang="en-IN" sz="2400" dirty="0">
                <a:solidFill>
                  <a:srgbClr val="0000FF"/>
                </a:solidFill>
                <a:latin typeface="Tahoma" pitchFamily="34" charset="0"/>
                <a:ea typeface="Tahoma" pitchFamily="34" charset="0"/>
                <a:cs typeface="Tahoma" pitchFamily="34" charset="0"/>
              </a:rPr>
              <a:t>DEC AX</a:t>
            </a:r>
          </a:p>
          <a:p>
            <a:pPr lvl="1" algn="just">
              <a:spcBef>
                <a:spcPts val="300"/>
              </a:spcBef>
            </a:pPr>
            <a:r>
              <a:rPr lang="en-IN" sz="2400" dirty="0">
                <a:solidFill>
                  <a:srgbClr val="0000FF"/>
                </a:solidFill>
                <a:latin typeface="Tahoma" pitchFamily="34" charset="0"/>
                <a:ea typeface="Tahoma" pitchFamily="34" charset="0"/>
                <a:cs typeface="Tahoma" pitchFamily="34" charset="0"/>
              </a:rPr>
              <a:t>DEC [BX]</a:t>
            </a:r>
          </a:p>
          <a:p>
            <a:pPr lvl="1" algn="just">
              <a:spcBef>
                <a:spcPts val="300"/>
              </a:spcBef>
            </a:pPr>
            <a:r>
              <a:rPr lang="en-IN" sz="2400" dirty="0">
                <a:solidFill>
                  <a:srgbClr val="0000FF"/>
                </a:solidFill>
                <a:latin typeface="Tahoma" pitchFamily="34" charset="0"/>
                <a:ea typeface="Tahoma" pitchFamily="34" charset="0"/>
                <a:cs typeface="Tahoma" pitchFamily="34" charset="0"/>
              </a:rPr>
              <a:t>DEC[5000H]</a:t>
            </a:r>
          </a:p>
          <a:p>
            <a:pPr algn="just">
              <a:spcBef>
                <a:spcPts val="300"/>
              </a:spcBef>
            </a:pPr>
            <a:endParaRPr lang="en-IN" sz="2400" dirty="0">
              <a:latin typeface="Tahoma" pitchFamily="34" charset="0"/>
              <a:ea typeface="Tahoma" pitchFamily="34" charset="0"/>
              <a:cs typeface="Tahoma" pitchFamily="34" charset="0"/>
            </a:endParaRPr>
          </a:p>
          <a:p>
            <a:pPr algn="just">
              <a:spcBef>
                <a:spcPts val="300"/>
              </a:spcBef>
            </a:pPr>
            <a:endParaRPr lang="en-IN" sz="2400" dirty="0">
              <a:latin typeface="Tahoma" pitchFamily="34" charset="0"/>
              <a:ea typeface="Tahoma" pitchFamily="34" charset="0"/>
              <a:cs typeface="Tahoma" pitchFamily="34" charset="0"/>
            </a:endParaRPr>
          </a:p>
          <a:p>
            <a:pPr algn="just">
              <a:spcBef>
                <a:spcPts val="300"/>
              </a:spcBef>
            </a:pP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5203167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SUB, SBB</a:t>
            </a:r>
          </a:p>
        </p:txBody>
      </p:sp>
      <p:sp>
        <p:nvSpPr>
          <p:cNvPr id="3" name="Content Placeholder 2"/>
          <p:cNvSpPr>
            <a:spLocks noGrp="1"/>
          </p:cNvSpPr>
          <p:nvPr>
            <p:ph idx="1"/>
          </p:nvPr>
        </p:nvSpPr>
        <p:spPr/>
        <p:txBody>
          <a:bodyPr>
            <a:noAutofit/>
          </a:bodyPr>
          <a:lstStyle/>
          <a:p>
            <a:r>
              <a:rPr lang="en-IN" sz="2300" dirty="0">
                <a:latin typeface="Tahoma" pitchFamily="34" charset="0"/>
                <a:ea typeface="Tahoma" pitchFamily="34" charset="0"/>
                <a:cs typeface="Tahoma" pitchFamily="34" charset="0"/>
              </a:rPr>
              <a:t>Subtract source from destination operand</a:t>
            </a:r>
          </a:p>
          <a:p>
            <a:r>
              <a:rPr lang="en-IN" sz="2300" dirty="0">
                <a:latin typeface="Tahoma" pitchFamily="34" charset="0"/>
                <a:ea typeface="Tahoma" pitchFamily="34" charset="0"/>
                <a:cs typeface="Tahoma" pitchFamily="34" charset="0"/>
              </a:rPr>
              <a:t>Result left in destination operand</a:t>
            </a:r>
          </a:p>
          <a:p>
            <a:r>
              <a:rPr lang="en-IN" sz="2300" dirty="0">
                <a:latin typeface="Tahoma" pitchFamily="34" charset="0"/>
                <a:ea typeface="Tahoma" pitchFamily="34" charset="0"/>
                <a:cs typeface="Tahoma" pitchFamily="34" charset="0"/>
              </a:rPr>
              <a:t>Source operand – Register, memory location or immediate data</a:t>
            </a:r>
          </a:p>
          <a:p>
            <a:r>
              <a:rPr lang="en-IN" sz="2300" dirty="0">
                <a:latin typeface="Tahoma" pitchFamily="34" charset="0"/>
                <a:ea typeface="Tahoma" pitchFamily="34" charset="0"/>
                <a:cs typeface="Tahoma" pitchFamily="34" charset="0"/>
              </a:rPr>
              <a:t>Destination operand – Register/memory location</a:t>
            </a:r>
          </a:p>
          <a:p>
            <a:r>
              <a:rPr lang="en-IN" sz="2300" dirty="0">
                <a:latin typeface="Tahoma" pitchFamily="34" charset="0"/>
                <a:ea typeface="Tahoma" pitchFamily="34" charset="0"/>
                <a:cs typeface="Tahoma" pitchFamily="34" charset="0"/>
              </a:rPr>
              <a:t>Source and destination both must not be memory operands</a:t>
            </a:r>
          </a:p>
          <a:p>
            <a:r>
              <a:rPr lang="en-IN" sz="2300" dirty="0">
                <a:latin typeface="Tahoma" pitchFamily="34" charset="0"/>
                <a:ea typeface="Tahoma" pitchFamily="34" charset="0"/>
                <a:cs typeface="Tahoma" pitchFamily="34" charset="0"/>
              </a:rPr>
              <a:t>Destination cannot be an immediate data</a:t>
            </a:r>
          </a:p>
          <a:p>
            <a:r>
              <a:rPr lang="en-IN" sz="2300" dirty="0">
                <a:solidFill>
                  <a:srgbClr val="0000FF"/>
                </a:solidFill>
                <a:latin typeface="Tahoma" pitchFamily="34" charset="0"/>
                <a:ea typeface="Tahoma" pitchFamily="34" charset="0"/>
                <a:cs typeface="Tahoma" pitchFamily="34" charset="0"/>
              </a:rPr>
              <a:t>SUB AX, 0100H</a:t>
            </a:r>
          </a:p>
          <a:p>
            <a:r>
              <a:rPr lang="en-IN" sz="2300" dirty="0">
                <a:solidFill>
                  <a:srgbClr val="0000FF"/>
                </a:solidFill>
                <a:latin typeface="Tahoma" pitchFamily="34" charset="0"/>
                <a:ea typeface="Tahoma" pitchFamily="34" charset="0"/>
                <a:cs typeface="Tahoma" pitchFamily="34" charset="0"/>
              </a:rPr>
              <a:t>SUB AX, BX</a:t>
            </a:r>
          </a:p>
          <a:p>
            <a:r>
              <a:rPr lang="en-IN" sz="2300" dirty="0">
                <a:solidFill>
                  <a:srgbClr val="0000FF"/>
                </a:solidFill>
                <a:latin typeface="Tahoma" pitchFamily="34" charset="0"/>
                <a:ea typeface="Tahoma" pitchFamily="34" charset="0"/>
                <a:cs typeface="Tahoma" pitchFamily="34" charset="0"/>
              </a:rPr>
              <a:t>SUB AX, [5000H]</a:t>
            </a:r>
          </a:p>
          <a:p>
            <a:r>
              <a:rPr lang="en-IN" sz="2300" dirty="0">
                <a:solidFill>
                  <a:srgbClr val="0000FF"/>
                </a:solidFill>
                <a:latin typeface="Tahoma" pitchFamily="34" charset="0"/>
                <a:ea typeface="Tahoma" pitchFamily="34" charset="0"/>
                <a:cs typeface="Tahoma" pitchFamily="34" charset="0"/>
              </a:rPr>
              <a:t>SUB [5000H], 0100H</a:t>
            </a:r>
          </a:p>
          <a:p>
            <a:endParaRPr lang="en-IN" sz="23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5322427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SBB</a:t>
            </a:r>
          </a:p>
        </p:txBody>
      </p:sp>
      <p:sp>
        <p:nvSpPr>
          <p:cNvPr id="3" name="Content Placeholder 2"/>
          <p:cNvSpPr>
            <a:spLocks noGrp="1"/>
          </p:cNvSpPr>
          <p:nvPr>
            <p:ph idx="1"/>
          </p:nvPr>
        </p:nvSpPr>
        <p:spPr/>
        <p:txBody>
          <a:bodyPr/>
          <a:lstStyle/>
          <a:p>
            <a:r>
              <a:rPr lang="en-IN" dirty="0">
                <a:latin typeface="Tahoma" pitchFamily="34" charset="0"/>
                <a:ea typeface="Tahoma" pitchFamily="34" charset="0"/>
                <a:cs typeface="Tahoma" pitchFamily="34" charset="0"/>
              </a:rPr>
              <a:t>Subtract the source operand and borrow flag from the destination operand</a:t>
            </a:r>
          </a:p>
          <a:p>
            <a:r>
              <a:rPr lang="en-IN" dirty="0">
                <a:solidFill>
                  <a:srgbClr val="0000FF"/>
                </a:solidFill>
                <a:latin typeface="Tahoma" pitchFamily="34" charset="0"/>
                <a:ea typeface="Tahoma" pitchFamily="34" charset="0"/>
                <a:cs typeface="Tahoma" pitchFamily="34" charset="0"/>
              </a:rPr>
              <a:t>SBB AX, 0100H</a:t>
            </a:r>
          </a:p>
          <a:p>
            <a:r>
              <a:rPr lang="en-IN" dirty="0">
                <a:solidFill>
                  <a:srgbClr val="0000FF"/>
                </a:solidFill>
                <a:latin typeface="Tahoma" pitchFamily="34" charset="0"/>
                <a:ea typeface="Tahoma" pitchFamily="34" charset="0"/>
                <a:cs typeface="Tahoma" pitchFamily="34" charset="0"/>
              </a:rPr>
              <a:t>SBB AX, BX</a:t>
            </a:r>
          </a:p>
          <a:p>
            <a:r>
              <a:rPr lang="en-IN" dirty="0">
                <a:solidFill>
                  <a:srgbClr val="0000FF"/>
                </a:solidFill>
                <a:latin typeface="Tahoma" pitchFamily="34" charset="0"/>
                <a:ea typeface="Tahoma" pitchFamily="34" charset="0"/>
                <a:cs typeface="Tahoma" pitchFamily="34" charset="0"/>
              </a:rPr>
              <a:t>SBB AX, [5000H]</a:t>
            </a:r>
          </a:p>
          <a:p>
            <a:r>
              <a:rPr lang="en-IN" dirty="0">
                <a:solidFill>
                  <a:srgbClr val="0000FF"/>
                </a:solidFill>
                <a:latin typeface="Tahoma" pitchFamily="34" charset="0"/>
                <a:ea typeface="Tahoma" pitchFamily="34" charset="0"/>
                <a:cs typeface="Tahoma" pitchFamily="34" charset="0"/>
              </a:rPr>
              <a:t>SBB [5000H], 0100H</a:t>
            </a:r>
          </a:p>
          <a:p>
            <a:endParaRPr lang="en-IN" dirty="0">
              <a:latin typeface="Tahoma" pitchFamily="34" charset="0"/>
              <a:ea typeface="Tahoma" pitchFamily="34" charset="0"/>
              <a:cs typeface="Tahoma" pitchFamily="34" charset="0"/>
            </a:endParaRPr>
          </a:p>
          <a:p>
            <a:endParaRPr lang="en-IN"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63631518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CMP</a:t>
            </a:r>
          </a:p>
        </p:txBody>
      </p:sp>
      <p:sp>
        <p:nvSpPr>
          <p:cNvPr id="3" name="Content Placeholder 2"/>
          <p:cNvSpPr>
            <a:spLocks noGrp="1"/>
          </p:cNvSpPr>
          <p:nvPr>
            <p:ph idx="1"/>
          </p:nvPr>
        </p:nvSpPr>
        <p:spPr/>
        <p:txBody>
          <a:bodyPr>
            <a:noAutofit/>
          </a:bodyPr>
          <a:lstStyle/>
          <a:p>
            <a:pPr algn="just"/>
            <a:r>
              <a:rPr lang="en-IN" sz="2400" dirty="0">
                <a:latin typeface="Tahoma" pitchFamily="34" charset="0"/>
                <a:ea typeface="Tahoma" pitchFamily="34" charset="0"/>
                <a:cs typeface="Tahoma" pitchFamily="34" charset="0"/>
              </a:rPr>
              <a:t>Compares the source operand with destination operand</a:t>
            </a:r>
          </a:p>
          <a:p>
            <a:pPr algn="just"/>
            <a:r>
              <a:rPr lang="en-IN" sz="2400" dirty="0">
                <a:latin typeface="Tahoma" pitchFamily="34" charset="0"/>
                <a:ea typeface="Tahoma" pitchFamily="34" charset="0"/>
                <a:cs typeface="Tahoma" pitchFamily="34" charset="0"/>
              </a:rPr>
              <a:t>Source operand</a:t>
            </a:r>
          </a:p>
          <a:p>
            <a:pPr lvl="1" algn="just"/>
            <a:r>
              <a:rPr lang="en-IN" sz="2000" dirty="0">
                <a:latin typeface="Tahoma" pitchFamily="34" charset="0"/>
                <a:ea typeface="Tahoma" pitchFamily="34" charset="0"/>
                <a:cs typeface="Tahoma" pitchFamily="34" charset="0"/>
              </a:rPr>
              <a:t>Register/immediate data/memory location</a:t>
            </a:r>
          </a:p>
          <a:p>
            <a:pPr algn="just"/>
            <a:r>
              <a:rPr lang="en-IN" sz="2400" dirty="0">
                <a:latin typeface="Tahoma" pitchFamily="34" charset="0"/>
                <a:ea typeface="Tahoma" pitchFamily="34" charset="0"/>
                <a:cs typeface="Tahoma" pitchFamily="34" charset="0"/>
              </a:rPr>
              <a:t>Destination operand</a:t>
            </a:r>
          </a:p>
          <a:p>
            <a:pPr lvl="1" algn="just"/>
            <a:r>
              <a:rPr lang="en-IN" sz="2000" dirty="0">
                <a:latin typeface="Tahoma" pitchFamily="34" charset="0"/>
                <a:ea typeface="Tahoma" pitchFamily="34" charset="0"/>
                <a:cs typeface="Tahoma" pitchFamily="34" charset="0"/>
              </a:rPr>
              <a:t>Register/memory location</a:t>
            </a:r>
          </a:p>
          <a:p>
            <a:pPr algn="just"/>
            <a:r>
              <a:rPr lang="en-IN" sz="2400" dirty="0">
                <a:solidFill>
                  <a:srgbClr val="FF0000"/>
                </a:solidFill>
                <a:latin typeface="Tahoma" pitchFamily="34" charset="0"/>
                <a:ea typeface="Tahoma" pitchFamily="34" charset="0"/>
                <a:cs typeface="Tahoma" pitchFamily="34" charset="0"/>
              </a:rPr>
              <a:t>Does not store the result anywhere</a:t>
            </a:r>
          </a:p>
          <a:p>
            <a:pPr algn="just"/>
            <a:r>
              <a:rPr lang="en-IN" sz="2400" dirty="0">
                <a:latin typeface="Tahoma" pitchFamily="34" charset="0"/>
                <a:ea typeface="Tahoma" pitchFamily="34" charset="0"/>
                <a:cs typeface="Tahoma" pitchFamily="34" charset="0"/>
              </a:rPr>
              <a:t>Zero flag set – If both the operands are equal</a:t>
            </a:r>
          </a:p>
          <a:p>
            <a:pPr algn="just"/>
            <a:r>
              <a:rPr lang="en-IN" sz="2400" dirty="0">
                <a:latin typeface="Tahoma" pitchFamily="34" charset="0"/>
                <a:ea typeface="Tahoma" pitchFamily="34" charset="0"/>
                <a:cs typeface="Tahoma" pitchFamily="34" charset="0"/>
              </a:rPr>
              <a:t>Carry flag is set – If the source operand &gt; destination operand</a:t>
            </a:r>
          </a:p>
          <a:p>
            <a:pPr algn="just"/>
            <a:r>
              <a:rPr lang="en-IN" sz="2400" dirty="0">
                <a:latin typeface="Tahoma" pitchFamily="34" charset="0"/>
                <a:ea typeface="Tahoma" pitchFamily="34" charset="0"/>
                <a:cs typeface="Tahoma" pitchFamily="34" charset="0"/>
              </a:rPr>
              <a:t>Carry flag is reset - If the source operand &lt; destination operand</a:t>
            </a:r>
          </a:p>
          <a:p>
            <a:pPr algn="just"/>
            <a:r>
              <a:rPr lang="en-IN" sz="2400" dirty="0">
                <a:latin typeface="Tahoma" pitchFamily="34" charset="0"/>
                <a:ea typeface="Tahoma" pitchFamily="34" charset="0"/>
                <a:cs typeface="Tahoma" pitchFamily="34" charset="0"/>
              </a:rPr>
              <a:t>CMP</a:t>
            </a:r>
          </a:p>
          <a:p>
            <a:pPr algn="just"/>
            <a:endParaRPr lang="en-IN"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pPr algn="just"/>
            <a:endParaRPr lang="en-IN" sz="2400" dirty="0">
              <a:latin typeface="Tahoma" pitchFamily="34" charset="0"/>
              <a:ea typeface="Tahoma" pitchFamily="34" charset="0"/>
              <a:cs typeface="Tahoma" pitchFamily="34" charset="0"/>
            </a:endParaRPr>
          </a:p>
          <a:p>
            <a:pPr algn="just"/>
            <a:r>
              <a:rPr lang="en-IN" sz="2400" dirty="0">
                <a:latin typeface="Tahoma" pitchFamily="34" charset="0"/>
                <a:ea typeface="Tahoma" pitchFamily="34" charset="0"/>
                <a:cs typeface="Tahoma" pitchFamily="34" charset="0"/>
              </a:rPr>
              <a:t> </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69171260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DAA</a:t>
            </a:r>
          </a:p>
        </p:txBody>
      </p:sp>
      <p:sp>
        <p:nvSpPr>
          <p:cNvPr id="3" name="Content Placeholder 2"/>
          <p:cNvSpPr>
            <a:spLocks noGrp="1"/>
          </p:cNvSpPr>
          <p:nvPr>
            <p:ph idx="1"/>
          </p:nvPr>
        </p:nvSpPr>
        <p:spPr>
          <a:xfrm>
            <a:off x="540068" y="1371601"/>
            <a:ext cx="9721215" cy="4525963"/>
          </a:xfrm>
        </p:spPr>
        <p:txBody>
          <a:bodyPr>
            <a:noAutofit/>
          </a:bodyPr>
          <a:lstStyle/>
          <a:p>
            <a:pPr algn="just"/>
            <a:r>
              <a:rPr lang="en-US" sz="2400" b="1" dirty="0">
                <a:latin typeface="Tahoma" pitchFamily="34" charset="0"/>
                <a:ea typeface="Tahoma" pitchFamily="34" charset="0"/>
                <a:cs typeface="Tahoma" pitchFamily="34" charset="0"/>
              </a:rPr>
              <a:t>Decimal Adjust Accumulator </a:t>
            </a:r>
          </a:p>
          <a:p>
            <a:pPr algn="just"/>
            <a:r>
              <a:rPr lang="en-US" sz="2400" dirty="0">
                <a:latin typeface="Tahoma" pitchFamily="34" charset="0"/>
                <a:ea typeface="Tahoma" pitchFamily="34" charset="0"/>
                <a:cs typeface="Tahoma" pitchFamily="34" charset="0"/>
              </a:rPr>
              <a:t>Convert the result of the addition of two packed BCD numbers to a valid BCD number </a:t>
            </a:r>
          </a:p>
          <a:p>
            <a:pPr algn="just"/>
            <a:r>
              <a:rPr lang="en-US" sz="2400" dirty="0">
                <a:latin typeface="Tahoma" pitchFamily="34" charset="0"/>
                <a:ea typeface="Tahoma" pitchFamily="34" charset="0"/>
                <a:cs typeface="Tahoma" pitchFamily="34" charset="0"/>
              </a:rPr>
              <a:t>The result has to be only in AL</a:t>
            </a:r>
          </a:p>
          <a:p>
            <a:pPr algn="just"/>
            <a:r>
              <a:rPr lang="en-US" sz="2400" dirty="0">
                <a:latin typeface="Tahoma" pitchFamily="34" charset="0"/>
                <a:ea typeface="Tahoma" pitchFamily="34" charset="0"/>
                <a:cs typeface="Tahoma" pitchFamily="34" charset="0"/>
              </a:rPr>
              <a:t>AL = 53 CL = 29 </a:t>
            </a:r>
          </a:p>
          <a:p>
            <a:pPr algn="just"/>
            <a:r>
              <a:rPr lang="en-US" sz="2400" dirty="0">
                <a:latin typeface="Tahoma" pitchFamily="34" charset="0"/>
                <a:ea typeface="Tahoma" pitchFamily="34" charset="0"/>
                <a:cs typeface="Tahoma" pitchFamily="34" charset="0"/>
              </a:rPr>
              <a:t>ADD AL, CL ; </a:t>
            </a:r>
          </a:p>
          <a:p>
            <a:pPr algn="just"/>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a:t>
            </a:r>
            <a:r>
              <a:rPr lang="en-US" sz="2400" dirty="0">
                <a:latin typeface="Tahoma" pitchFamily="34" charset="0"/>
                <a:ea typeface="Tahoma" pitchFamily="34" charset="0"/>
                <a:cs typeface="Tahoma" pitchFamily="34" charset="0"/>
              </a:rPr>
              <a:t>(AL) + (CL) ; </a:t>
            </a:r>
          </a:p>
          <a:p>
            <a:pPr algn="just"/>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a:t>
            </a:r>
            <a:r>
              <a:rPr lang="en-US" sz="2400" dirty="0">
                <a:latin typeface="Tahoma" pitchFamily="34" charset="0"/>
                <a:ea typeface="Tahoma" pitchFamily="34" charset="0"/>
                <a:cs typeface="Tahoma" pitchFamily="34" charset="0"/>
              </a:rPr>
              <a:t> 53 + 29 ; </a:t>
            </a:r>
          </a:p>
          <a:p>
            <a:pPr algn="just"/>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a:t>
            </a:r>
            <a:r>
              <a:rPr lang="en-US" sz="2400" dirty="0">
                <a:latin typeface="Tahoma" pitchFamily="34" charset="0"/>
                <a:ea typeface="Tahoma" pitchFamily="34" charset="0"/>
                <a:cs typeface="Tahoma" pitchFamily="34" charset="0"/>
              </a:rPr>
              <a:t> 7C </a:t>
            </a:r>
          </a:p>
          <a:p>
            <a:pPr algn="just"/>
            <a:r>
              <a:rPr lang="en-US" sz="2400" dirty="0">
                <a:latin typeface="Tahoma" pitchFamily="34" charset="0"/>
                <a:ea typeface="Tahoma" pitchFamily="34" charset="0"/>
                <a:cs typeface="Tahoma" pitchFamily="34" charset="0"/>
              </a:rPr>
              <a:t>DAA ; </a:t>
            </a:r>
          </a:p>
          <a:p>
            <a:pPr algn="just"/>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a:t>
            </a:r>
            <a:r>
              <a:rPr lang="en-US" sz="2400" dirty="0">
                <a:latin typeface="Tahoma" pitchFamily="34" charset="0"/>
                <a:ea typeface="Tahoma" pitchFamily="34" charset="0"/>
                <a:cs typeface="Tahoma" pitchFamily="34" charset="0"/>
              </a:rPr>
              <a:t> 7C + 06 (as C&gt;9) ; </a:t>
            </a:r>
          </a:p>
          <a:p>
            <a:pPr algn="just"/>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a:t>
            </a:r>
            <a:r>
              <a:rPr lang="en-US" sz="2400" dirty="0">
                <a:latin typeface="Tahoma" pitchFamily="34" charset="0"/>
                <a:ea typeface="Tahoma" pitchFamily="34" charset="0"/>
                <a:cs typeface="Tahoma" pitchFamily="34" charset="0"/>
              </a:rPr>
              <a:t> 82 </a:t>
            </a: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4602439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DAA</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3327" y="1600201"/>
            <a:ext cx="6677709" cy="484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9892770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ahoma" pitchFamily="34" charset="0"/>
                <a:ea typeface="Tahoma" pitchFamily="34" charset="0"/>
                <a:cs typeface="Tahoma" pitchFamily="34" charset="0"/>
              </a:rPr>
              <a:t>DAS</a:t>
            </a: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7" y="1295401"/>
            <a:ext cx="9901238" cy="4830763"/>
          </a:xfrm>
        </p:spPr>
        <p:txBody>
          <a:bodyPr>
            <a:normAutofit/>
          </a:bodyPr>
          <a:lstStyle/>
          <a:p>
            <a:pPr>
              <a:spcBef>
                <a:spcPts val="0"/>
              </a:spcBef>
            </a:pPr>
            <a:r>
              <a:rPr lang="en-US" sz="2400" b="1" dirty="0">
                <a:latin typeface="Tahoma" pitchFamily="34" charset="0"/>
                <a:ea typeface="Tahoma" pitchFamily="34" charset="0"/>
                <a:cs typeface="Tahoma" pitchFamily="34" charset="0"/>
              </a:rPr>
              <a:t>Decimal Adjust after Subtraction </a:t>
            </a:r>
          </a:p>
          <a:p>
            <a:pPr>
              <a:spcBef>
                <a:spcPts val="0"/>
              </a:spcBef>
            </a:pPr>
            <a:r>
              <a:rPr lang="en-US" sz="2400" dirty="0">
                <a:latin typeface="Tahoma" pitchFamily="34" charset="0"/>
                <a:ea typeface="Tahoma" pitchFamily="34" charset="0"/>
                <a:cs typeface="Tahoma" pitchFamily="34" charset="0"/>
              </a:rPr>
              <a:t>Converts the result of the subtraction of two packed BCD numbers to a valid BCD number </a:t>
            </a:r>
          </a:p>
          <a:p>
            <a:pPr>
              <a:spcBef>
                <a:spcPts val="0"/>
              </a:spcBef>
            </a:pPr>
            <a:r>
              <a:rPr lang="en-US" sz="2400" dirty="0">
                <a:latin typeface="Tahoma" pitchFamily="34" charset="0"/>
                <a:ea typeface="Tahoma" pitchFamily="34" charset="0"/>
                <a:cs typeface="Tahoma" pitchFamily="34" charset="0"/>
              </a:rPr>
              <a:t>The subtraction has to be in AL only</a:t>
            </a:r>
          </a:p>
          <a:p>
            <a:pPr>
              <a:spcBef>
                <a:spcPts val="0"/>
              </a:spcBef>
            </a:pPr>
            <a:r>
              <a:rPr lang="en-US" sz="2400" dirty="0">
                <a:latin typeface="Tahoma" pitchFamily="34" charset="0"/>
                <a:ea typeface="Tahoma" pitchFamily="34" charset="0"/>
                <a:cs typeface="Tahoma" pitchFamily="34" charset="0"/>
              </a:rPr>
              <a:t>AL = 75, BH = 46 </a:t>
            </a:r>
          </a:p>
          <a:p>
            <a:pPr>
              <a:spcBef>
                <a:spcPts val="0"/>
              </a:spcBef>
            </a:pPr>
            <a:r>
              <a:rPr lang="en-US" sz="2400" dirty="0">
                <a:latin typeface="Tahoma" pitchFamily="34" charset="0"/>
                <a:ea typeface="Tahoma" pitchFamily="34" charset="0"/>
                <a:cs typeface="Tahoma" pitchFamily="34" charset="0"/>
              </a:rPr>
              <a:t>SUB AL, BH ; </a:t>
            </a:r>
          </a:p>
          <a:p>
            <a:pPr>
              <a:spcBef>
                <a:spcPts val="0"/>
              </a:spcBef>
            </a:pPr>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 </a:t>
            </a:r>
            <a:r>
              <a:rPr lang="en-US" sz="2400" dirty="0">
                <a:latin typeface="Tahoma" pitchFamily="34" charset="0"/>
                <a:ea typeface="Tahoma" pitchFamily="34" charset="0"/>
                <a:cs typeface="Tahoma" pitchFamily="34" charset="0"/>
              </a:rPr>
              <a:t>(AL) - (BH) ;</a:t>
            </a:r>
          </a:p>
          <a:p>
            <a:pPr>
              <a:spcBef>
                <a:spcPts val="0"/>
              </a:spcBef>
            </a:pPr>
            <a:r>
              <a:rPr lang="en-US" sz="2400" dirty="0">
                <a:latin typeface="Tahoma" pitchFamily="34" charset="0"/>
                <a:ea typeface="Tahoma" pitchFamily="34" charset="0"/>
                <a:cs typeface="Tahoma" pitchFamily="34" charset="0"/>
              </a:rPr>
              <a:t>AL </a:t>
            </a:r>
            <a:r>
              <a:rPr lang="en-US" sz="2400" dirty="0">
                <a:latin typeface="Tahoma" pitchFamily="34" charset="0"/>
                <a:ea typeface="Tahoma" pitchFamily="34" charset="0"/>
                <a:cs typeface="Tahoma" pitchFamily="34" charset="0"/>
                <a:sym typeface="Wingdings" pitchFamily="2" charset="2"/>
              </a:rPr>
              <a:t> </a:t>
            </a:r>
            <a:r>
              <a:rPr lang="en-US" sz="2400" dirty="0">
                <a:latin typeface="Tahoma" pitchFamily="34" charset="0"/>
                <a:ea typeface="Tahoma" pitchFamily="34" charset="0"/>
                <a:cs typeface="Tahoma" pitchFamily="34" charset="0"/>
              </a:rPr>
              <a:t>2 F ; </a:t>
            </a:r>
          </a:p>
          <a:p>
            <a:pPr>
              <a:spcBef>
                <a:spcPts val="0"/>
              </a:spcBef>
            </a:pPr>
            <a:r>
              <a:rPr lang="en-US" sz="2400" dirty="0">
                <a:latin typeface="Tahoma" pitchFamily="34" charset="0"/>
                <a:ea typeface="Tahoma" pitchFamily="34" charset="0"/>
                <a:cs typeface="Tahoma" pitchFamily="34" charset="0"/>
              </a:rPr>
              <a:t>DAS ; </a:t>
            </a:r>
          </a:p>
          <a:p>
            <a:pPr>
              <a:spcBef>
                <a:spcPts val="0"/>
              </a:spcBef>
            </a:pPr>
            <a:r>
              <a:rPr lang="en-US" sz="2400" dirty="0">
                <a:latin typeface="Tahoma" pitchFamily="34" charset="0"/>
                <a:ea typeface="Tahoma" pitchFamily="34" charset="0"/>
                <a:cs typeface="Tahoma" pitchFamily="34" charset="0"/>
              </a:rPr>
              <a:t>AL 2 9 (as F&gt;9, F - 6 = 9); CF = 1</a:t>
            </a:r>
            <a:endParaRPr lang="en-IN" sz="2400" dirty="0">
              <a:latin typeface="Tahoma" pitchFamily="34" charset="0"/>
              <a:ea typeface="Tahoma" pitchFamily="34" charset="0"/>
              <a:cs typeface="Tahoma"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90124" y="5152624"/>
            <a:ext cx="9035745" cy="1400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283177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ahoma" pitchFamily="34" charset="0"/>
                <a:ea typeface="Tahoma" pitchFamily="34" charset="0"/>
                <a:cs typeface="Tahoma" pitchFamily="34" charset="0"/>
              </a:rPr>
              <a:t>Logical Instructions</a:t>
            </a: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8" y="1341438"/>
            <a:ext cx="9721215" cy="4525963"/>
          </a:xfrm>
        </p:spPr>
        <p:txBody>
          <a:bodyPr>
            <a:noAutofit/>
          </a:bodyPr>
          <a:lstStyle/>
          <a:p>
            <a:pPr algn="just">
              <a:spcBef>
                <a:spcPts val="0"/>
              </a:spcBef>
            </a:pPr>
            <a:r>
              <a:rPr lang="en-US" sz="2400" b="1" dirty="0">
                <a:latin typeface="Tahoma" pitchFamily="34" charset="0"/>
                <a:ea typeface="Tahoma" pitchFamily="34" charset="0"/>
                <a:cs typeface="Tahoma" pitchFamily="34" charset="0"/>
              </a:rPr>
              <a:t>AND : Logical AND </a:t>
            </a:r>
          </a:p>
          <a:p>
            <a:pPr algn="just">
              <a:spcBef>
                <a:spcPts val="0"/>
              </a:spcBef>
            </a:pPr>
            <a:r>
              <a:rPr lang="en-US" sz="2400" dirty="0">
                <a:latin typeface="Tahoma" pitchFamily="34" charset="0"/>
                <a:ea typeface="Tahoma" pitchFamily="34" charset="0"/>
                <a:cs typeface="Tahoma" pitchFamily="34" charset="0"/>
              </a:rPr>
              <a:t>Bit by bit ANDs source operand to the destination operand </a:t>
            </a:r>
          </a:p>
          <a:p>
            <a:pPr algn="just">
              <a:spcBef>
                <a:spcPts val="0"/>
              </a:spcBef>
            </a:pPr>
            <a:r>
              <a:rPr lang="en-US" sz="2400" dirty="0">
                <a:latin typeface="Tahoma" pitchFamily="34" charset="0"/>
                <a:ea typeface="Tahoma" pitchFamily="34" charset="0"/>
                <a:cs typeface="Tahoma" pitchFamily="34" charset="0"/>
              </a:rPr>
              <a:t>Source operand – immediate, register or a memory location </a:t>
            </a:r>
          </a:p>
          <a:p>
            <a:pPr algn="just">
              <a:spcBef>
                <a:spcPts val="0"/>
              </a:spcBef>
            </a:pPr>
            <a:r>
              <a:rPr lang="en-US" sz="2400" dirty="0">
                <a:latin typeface="Tahoma" pitchFamily="34" charset="0"/>
                <a:ea typeface="Tahoma" pitchFamily="34" charset="0"/>
                <a:cs typeface="Tahoma" pitchFamily="34" charset="0"/>
              </a:rPr>
              <a:t>Destination operand a register or a memory location</a:t>
            </a:r>
          </a:p>
          <a:p>
            <a:pPr algn="just">
              <a:spcBef>
                <a:spcPts val="0"/>
              </a:spcBef>
            </a:pPr>
            <a:r>
              <a:rPr lang="en-US" sz="2400" dirty="0">
                <a:latin typeface="Tahoma" pitchFamily="34" charset="0"/>
                <a:ea typeface="Tahoma" pitchFamily="34" charset="0"/>
                <a:cs typeface="Tahoma" pitchFamily="34" charset="0"/>
              </a:rPr>
              <a:t>The result is stored in the destination operand</a:t>
            </a:r>
          </a:p>
          <a:p>
            <a:pPr algn="just">
              <a:spcBef>
                <a:spcPts val="0"/>
              </a:spcBef>
            </a:pPr>
            <a:r>
              <a:rPr lang="en-US" sz="2400" dirty="0">
                <a:latin typeface="Tahoma" pitchFamily="34" charset="0"/>
                <a:ea typeface="Tahoma" pitchFamily="34" charset="0"/>
                <a:cs typeface="Tahoma" pitchFamily="34" charset="0"/>
              </a:rPr>
              <a:t>AND AX, 0008H </a:t>
            </a:r>
          </a:p>
          <a:p>
            <a:pPr algn="just">
              <a:spcBef>
                <a:spcPts val="0"/>
              </a:spcBef>
            </a:pPr>
            <a:r>
              <a:rPr lang="en-US" sz="2400" dirty="0">
                <a:latin typeface="Tahoma" pitchFamily="34" charset="0"/>
                <a:ea typeface="Tahoma" pitchFamily="34" charset="0"/>
                <a:cs typeface="Tahoma" pitchFamily="34" charset="0"/>
              </a:rPr>
              <a:t>AND AX, BX </a:t>
            </a:r>
          </a:p>
          <a:p>
            <a:pPr algn="just">
              <a:spcBef>
                <a:spcPts val="0"/>
              </a:spcBef>
            </a:pPr>
            <a:r>
              <a:rPr lang="en-US" sz="2400" dirty="0">
                <a:latin typeface="Tahoma" pitchFamily="34" charset="0"/>
                <a:ea typeface="Tahoma" pitchFamily="34" charset="0"/>
                <a:cs typeface="Tahoma" pitchFamily="34" charset="0"/>
              </a:rPr>
              <a:t>AND AX, [5000H]</a:t>
            </a:r>
          </a:p>
          <a:p>
            <a:pPr algn="just">
              <a:spcBef>
                <a:spcPts val="0"/>
              </a:spcBef>
            </a:pPr>
            <a:r>
              <a:rPr lang="en-US" sz="2400" dirty="0">
                <a:latin typeface="Tahoma" pitchFamily="34" charset="0"/>
                <a:ea typeface="Tahoma" pitchFamily="34" charset="0"/>
                <a:cs typeface="Tahoma" pitchFamily="34" charset="0"/>
              </a:rPr>
              <a:t>AND [5000H], AX</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78968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2332" y="1340768"/>
            <a:ext cx="6829770" cy="5056984"/>
          </a:xfrm>
        </p:spPr>
        <p:txBody>
          <a:bodyPr>
            <a:normAutofit lnSpcReduction="10000"/>
          </a:bodyPr>
          <a:lstStyle/>
          <a:p>
            <a:pPr algn="just"/>
            <a:r>
              <a:rPr lang="en-IN" sz="2400" dirty="0">
                <a:latin typeface="Tahoma" pitchFamily="34" charset="0"/>
                <a:ea typeface="Tahoma" pitchFamily="34" charset="0"/>
                <a:cs typeface="Tahoma" pitchFamily="34" charset="0"/>
              </a:rPr>
              <a:t>8086 addresses segmented memory</a:t>
            </a:r>
          </a:p>
          <a:p>
            <a:pPr algn="just"/>
            <a:r>
              <a:rPr lang="en-IN" sz="2400" dirty="0">
                <a:latin typeface="Tahoma" pitchFamily="34" charset="0"/>
                <a:ea typeface="Tahoma" pitchFamily="34" charset="0"/>
                <a:cs typeface="Tahoma" pitchFamily="34" charset="0"/>
              </a:rPr>
              <a:t>Total 1MB is divided into 16 logical segments; each segment having 64KB memory</a:t>
            </a:r>
          </a:p>
          <a:p>
            <a:pPr algn="just"/>
            <a:r>
              <a:rPr lang="en-IN" sz="2400" dirty="0">
                <a:latin typeface="Tahoma" pitchFamily="34" charset="0"/>
                <a:ea typeface="Tahoma" pitchFamily="34" charset="0"/>
                <a:cs typeface="Tahoma" pitchFamily="34" charset="0"/>
              </a:rPr>
              <a:t>4 segment registers</a:t>
            </a:r>
          </a:p>
          <a:p>
            <a:pPr algn="just"/>
            <a:r>
              <a:rPr lang="en-IN" sz="2400" dirty="0">
                <a:latin typeface="Tahoma" pitchFamily="34" charset="0"/>
                <a:ea typeface="Tahoma" pitchFamily="34" charset="0"/>
                <a:cs typeface="Tahoma" pitchFamily="34" charset="0"/>
              </a:rPr>
              <a:t>CS – used for addressing a memory location in the code segment of the memory</a:t>
            </a:r>
          </a:p>
          <a:p>
            <a:pPr algn="just"/>
            <a:r>
              <a:rPr lang="en-IN" sz="2400" dirty="0">
                <a:latin typeface="Tahoma" pitchFamily="34" charset="0"/>
                <a:ea typeface="Tahoma" pitchFamily="34" charset="0"/>
                <a:cs typeface="Tahoma" pitchFamily="34" charset="0"/>
              </a:rPr>
              <a:t>DS – points to the data segment of the memory</a:t>
            </a:r>
          </a:p>
          <a:p>
            <a:pPr algn="just"/>
            <a:r>
              <a:rPr lang="en-IN" sz="2400" dirty="0">
                <a:latin typeface="Tahoma" pitchFamily="34" charset="0"/>
                <a:ea typeface="Tahoma" pitchFamily="34" charset="0"/>
                <a:cs typeface="Tahoma" pitchFamily="34" charset="0"/>
              </a:rPr>
              <a:t>ES – Another data segment used along with DS</a:t>
            </a:r>
          </a:p>
          <a:p>
            <a:pPr algn="just"/>
            <a:r>
              <a:rPr lang="en-IN" sz="2400" dirty="0">
                <a:latin typeface="Tahoma" pitchFamily="34" charset="0"/>
                <a:ea typeface="Tahoma" pitchFamily="34" charset="0"/>
                <a:cs typeface="Tahoma" pitchFamily="34" charset="0"/>
              </a:rPr>
              <a:t>SS – used to address stack segment, memory to store stack data, main operations are Push &amp; Pop </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2104" y="1700808"/>
            <a:ext cx="3004125" cy="383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Segment Registers  </a:t>
            </a:r>
          </a:p>
        </p:txBody>
      </p:sp>
    </p:spTree>
    <p:extLst>
      <p:ext uri="{BB962C8B-B14F-4D97-AF65-F5344CB8AC3E}">
        <p14:creationId xmlns:p14="http://schemas.microsoft.com/office/powerpoint/2010/main" val="39684162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ahoma" pitchFamily="34" charset="0"/>
                <a:ea typeface="Tahoma" pitchFamily="34" charset="0"/>
                <a:cs typeface="Tahoma" pitchFamily="34" charset="0"/>
              </a:rPr>
              <a:t>Logical Instructions </a:t>
            </a: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8" y="1295400"/>
            <a:ext cx="9811226" cy="4876800"/>
          </a:xfrm>
        </p:spPr>
        <p:txBody>
          <a:bodyPr>
            <a:noAutofit/>
          </a:bodyPr>
          <a:lstStyle/>
          <a:p>
            <a:r>
              <a:rPr lang="en-US" sz="2400" b="1" dirty="0">
                <a:latin typeface="Tahoma" pitchFamily="34" charset="0"/>
                <a:ea typeface="Tahoma" pitchFamily="34" charset="0"/>
                <a:cs typeface="Tahoma" pitchFamily="34" charset="0"/>
              </a:rPr>
              <a:t>OR : Logical OR </a:t>
            </a:r>
          </a:p>
          <a:p>
            <a:pPr lvl="1"/>
            <a:r>
              <a:rPr lang="en-US" sz="2400" dirty="0">
                <a:latin typeface="Tahoma" pitchFamily="34" charset="0"/>
                <a:ea typeface="Tahoma" pitchFamily="34" charset="0"/>
                <a:cs typeface="Tahoma" pitchFamily="34" charset="0"/>
              </a:rPr>
              <a:t>Bit by bit ORs the source operand to the destination operand</a:t>
            </a:r>
          </a:p>
          <a:p>
            <a:pPr lvl="1"/>
            <a:r>
              <a:rPr lang="en-US" sz="2400" dirty="0">
                <a:latin typeface="Tahoma" pitchFamily="34" charset="0"/>
                <a:ea typeface="Tahoma" pitchFamily="34" charset="0"/>
                <a:cs typeface="Tahoma" pitchFamily="34" charset="0"/>
              </a:rPr>
              <a:t>Result is stored in the destination operand</a:t>
            </a:r>
          </a:p>
          <a:p>
            <a:pPr lvl="1"/>
            <a:r>
              <a:rPr lang="en-US" sz="2400" dirty="0">
                <a:latin typeface="Tahoma" pitchFamily="34" charset="0"/>
                <a:ea typeface="Tahoma" pitchFamily="34" charset="0"/>
                <a:cs typeface="Tahoma" pitchFamily="34" charset="0"/>
              </a:rPr>
              <a:t>OR AX, 0008H </a:t>
            </a:r>
          </a:p>
          <a:p>
            <a:pPr lvl="1"/>
            <a:r>
              <a:rPr lang="en-US" sz="2400" dirty="0">
                <a:latin typeface="Tahoma" pitchFamily="34" charset="0"/>
                <a:ea typeface="Tahoma" pitchFamily="34" charset="0"/>
                <a:cs typeface="Tahoma" pitchFamily="34" charset="0"/>
              </a:rPr>
              <a:t>OR AX, BX</a:t>
            </a:r>
          </a:p>
          <a:p>
            <a:pPr lvl="1">
              <a:spcBef>
                <a:spcPts val="0"/>
              </a:spcBef>
            </a:pPr>
            <a:r>
              <a:rPr lang="en-US" sz="2400" dirty="0">
                <a:latin typeface="Tahoma" pitchFamily="34" charset="0"/>
                <a:ea typeface="Tahoma" pitchFamily="34" charset="0"/>
                <a:cs typeface="Tahoma" pitchFamily="34" charset="0"/>
              </a:rPr>
              <a:t>OR AX, [5000H]</a:t>
            </a:r>
          </a:p>
          <a:p>
            <a:pPr lvl="1">
              <a:spcBef>
                <a:spcPts val="0"/>
              </a:spcBef>
            </a:pPr>
            <a:r>
              <a:rPr lang="en-US" sz="2400" dirty="0">
                <a:latin typeface="Tahoma" pitchFamily="34" charset="0"/>
                <a:ea typeface="Tahoma" pitchFamily="34" charset="0"/>
                <a:cs typeface="Tahoma" pitchFamily="34" charset="0"/>
              </a:rPr>
              <a:t>OR [5000H], AX</a:t>
            </a:r>
          </a:p>
          <a:p>
            <a:pPr>
              <a:spcBef>
                <a:spcPts val="0"/>
              </a:spcBef>
            </a:pPr>
            <a:endParaRPr lang="en-US" sz="2400" b="1" dirty="0">
              <a:latin typeface="Tahoma" pitchFamily="34" charset="0"/>
              <a:ea typeface="Tahoma" pitchFamily="34" charset="0"/>
              <a:cs typeface="Tahoma" pitchFamily="34" charset="0"/>
            </a:endParaRPr>
          </a:p>
          <a:p>
            <a:pPr>
              <a:spcBef>
                <a:spcPts val="0"/>
              </a:spcBef>
            </a:pPr>
            <a:r>
              <a:rPr lang="en-US" sz="2400" b="1" dirty="0">
                <a:latin typeface="Tahoma" pitchFamily="34" charset="0"/>
                <a:ea typeface="Tahoma" pitchFamily="34" charset="0"/>
                <a:cs typeface="Tahoma" pitchFamily="34" charset="0"/>
              </a:rPr>
              <a:t>NOT : Logical Invert </a:t>
            </a:r>
          </a:p>
          <a:p>
            <a:pPr lvl="1">
              <a:spcBef>
                <a:spcPts val="0"/>
              </a:spcBef>
            </a:pPr>
            <a:r>
              <a:rPr lang="en-US" sz="2400" dirty="0">
                <a:latin typeface="Tahoma" pitchFamily="34" charset="0"/>
                <a:ea typeface="Tahoma" pitchFamily="34" charset="0"/>
                <a:cs typeface="Tahoma" pitchFamily="34" charset="0"/>
              </a:rPr>
              <a:t>Complements the contents of an operand register or a memory location, bit by bit</a:t>
            </a:r>
          </a:p>
          <a:p>
            <a:pPr lvl="1">
              <a:spcBef>
                <a:spcPts val="0"/>
              </a:spcBef>
            </a:pPr>
            <a:r>
              <a:rPr lang="en-US" sz="2400" dirty="0">
                <a:latin typeface="Tahoma" pitchFamily="34" charset="0"/>
                <a:ea typeface="Tahoma" pitchFamily="34" charset="0"/>
                <a:cs typeface="Tahoma" pitchFamily="34" charset="0"/>
              </a:rPr>
              <a:t>NOT AX </a:t>
            </a:r>
          </a:p>
          <a:p>
            <a:pPr lvl="1">
              <a:spcBef>
                <a:spcPts val="0"/>
              </a:spcBef>
            </a:pPr>
            <a:r>
              <a:rPr lang="en-US" sz="2400" dirty="0">
                <a:latin typeface="Tahoma" pitchFamily="34" charset="0"/>
                <a:ea typeface="Tahoma" pitchFamily="34" charset="0"/>
                <a:cs typeface="Tahoma" pitchFamily="34" charset="0"/>
              </a:rPr>
              <a:t>NOT [5000H]</a:t>
            </a:r>
          </a:p>
          <a:p>
            <a:endParaRPr lang="en-IN" sz="2400" dirty="0">
              <a:latin typeface="Tahoma" pitchFamily="34" charset="0"/>
              <a:ea typeface="Tahoma" pitchFamily="34" charset="0"/>
              <a:cs typeface="Tahoma" pitchFamily="34" charset="0"/>
            </a:endParaRPr>
          </a:p>
          <a:p>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95556675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68" y="152400"/>
            <a:ext cx="9721215" cy="1143000"/>
          </a:xfrm>
        </p:spPr>
        <p:txBody>
          <a:bodyPr/>
          <a:lstStyle/>
          <a:p>
            <a:r>
              <a:rPr lang="en-US" dirty="0">
                <a:latin typeface="Tahoma" pitchFamily="34" charset="0"/>
                <a:ea typeface="Tahoma" pitchFamily="34" charset="0"/>
                <a:cs typeface="Tahoma" pitchFamily="34" charset="0"/>
              </a:rPr>
              <a:t>Logical Instructions </a:t>
            </a: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40067" y="1219201"/>
            <a:ext cx="9631204" cy="4906963"/>
          </a:xfrm>
        </p:spPr>
        <p:txBody>
          <a:bodyPr>
            <a:noAutofit/>
          </a:bodyPr>
          <a:lstStyle/>
          <a:p>
            <a:pPr algn="just"/>
            <a:r>
              <a:rPr lang="en-US" sz="2400" b="1" dirty="0">
                <a:latin typeface="Tahoma" pitchFamily="34" charset="0"/>
                <a:ea typeface="Tahoma" pitchFamily="34" charset="0"/>
                <a:cs typeface="Tahoma" pitchFamily="34" charset="0"/>
              </a:rPr>
              <a:t>XOR : Logical Exclusive OR </a:t>
            </a:r>
          </a:p>
          <a:p>
            <a:pPr lvl="1" algn="just"/>
            <a:r>
              <a:rPr lang="en-US" sz="2400" dirty="0">
                <a:latin typeface="Tahoma" pitchFamily="34" charset="0"/>
                <a:ea typeface="Tahoma" pitchFamily="34" charset="0"/>
                <a:cs typeface="Tahoma" pitchFamily="34" charset="0"/>
              </a:rPr>
              <a:t>Bit by bit XORs the source operand to the destination operand </a:t>
            </a:r>
          </a:p>
          <a:p>
            <a:pPr lvl="1" algn="just"/>
            <a:r>
              <a:rPr lang="en-US" sz="2400" dirty="0">
                <a:latin typeface="Tahoma" pitchFamily="34" charset="0"/>
                <a:ea typeface="Tahoma" pitchFamily="34" charset="0"/>
                <a:cs typeface="Tahoma" pitchFamily="34" charset="0"/>
              </a:rPr>
              <a:t>The result is stored in the destination operand. </a:t>
            </a:r>
          </a:p>
          <a:p>
            <a:pPr lvl="1" algn="just"/>
            <a:r>
              <a:rPr lang="en-US" sz="2400" dirty="0">
                <a:latin typeface="Tahoma" pitchFamily="34" charset="0"/>
                <a:ea typeface="Tahoma" pitchFamily="34" charset="0"/>
                <a:cs typeface="Tahoma" pitchFamily="34" charset="0"/>
              </a:rPr>
              <a:t>XOR AX, 0098H; XOR AX, BX; XOR AX, [5000H]</a:t>
            </a:r>
          </a:p>
          <a:p>
            <a:pPr algn="just"/>
            <a:r>
              <a:rPr lang="en-US" sz="2400" b="1" dirty="0">
                <a:latin typeface="Tahoma" pitchFamily="34" charset="0"/>
                <a:ea typeface="Tahoma" pitchFamily="34" charset="0"/>
                <a:cs typeface="Tahoma" pitchFamily="34" charset="0"/>
              </a:rPr>
              <a:t>TEST : Logical Compare Instruction </a:t>
            </a:r>
          </a:p>
          <a:p>
            <a:pPr lvl="1" algn="just"/>
            <a:r>
              <a:rPr lang="en-US" sz="2400" dirty="0">
                <a:latin typeface="Tahoma" pitchFamily="34" charset="0"/>
                <a:ea typeface="Tahoma" pitchFamily="34" charset="0"/>
                <a:cs typeface="Tahoma" pitchFamily="34" charset="0"/>
              </a:rPr>
              <a:t>Bit by bit logical AND operation on the two operands</a:t>
            </a:r>
          </a:p>
          <a:p>
            <a:pPr lvl="1" algn="just"/>
            <a:r>
              <a:rPr lang="en-US" sz="2400" dirty="0">
                <a:latin typeface="Tahoma" pitchFamily="34" charset="0"/>
                <a:ea typeface="Tahoma" pitchFamily="34" charset="0"/>
                <a:cs typeface="Tahoma" pitchFamily="34" charset="0"/>
              </a:rPr>
              <a:t>Each bit of the result is set to 1 if corresponding bits of both the operands are 1 else result bit is reset to 0</a:t>
            </a:r>
          </a:p>
          <a:p>
            <a:pPr lvl="1" algn="just"/>
            <a:r>
              <a:rPr lang="en-US" sz="2400" dirty="0">
                <a:latin typeface="Tahoma" pitchFamily="34" charset="0"/>
                <a:ea typeface="Tahoma" pitchFamily="34" charset="0"/>
                <a:cs typeface="Tahoma" pitchFamily="34" charset="0"/>
              </a:rPr>
              <a:t>The result of this </a:t>
            </a:r>
            <a:r>
              <a:rPr lang="en-US" sz="2400" dirty="0" err="1">
                <a:latin typeface="Tahoma" pitchFamily="34" charset="0"/>
                <a:ea typeface="Tahoma" pitchFamily="34" charset="0"/>
                <a:cs typeface="Tahoma" pitchFamily="34" charset="0"/>
              </a:rPr>
              <a:t>ANDing</a:t>
            </a:r>
            <a:r>
              <a:rPr lang="en-US" sz="2400" dirty="0">
                <a:latin typeface="Tahoma" pitchFamily="34" charset="0"/>
                <a:ea typeface="Tahoma" pitchFamily="34" charset="0"/>
                <a:cs typeface="Tahoma" pitchFamily="34" charset="0"/>
              </a:rPr>
              <a:t> operation is not available for further use, but flags are affected</a:t>
            </a:r>
          </a:p>
          <a:p>
            <a:pPr lvl="1" algn="just"/>
            <a:r>
              <a:rPr lang="en-US" sz="2400" dirty="0">
                <a:solidFill>
                  <a:srgbClr val="0000FF"/>
                </a:solidFill>
                <a:latin typeface="Tahoma" pitchFamily="34" charset="0"/>
                <a:ea typeface="Tahoma" pitchFamily="34" charset="0"/>
                <a:cs typeface="Tahoma" pitchFamily="34" charset="0"/>
              </a:rPr>
              <a:t>TEST AX, BX; TEST [0500], 06H ; TEST [BX] [SI], CX</a:t>
            </a:r>
            <a:endParaRPr lang="en-IN" sz="2400" dirty="0">
              <a:solidFill>
                <a:srgbClr val="0000FF"/>
              </a:solidFill>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5062759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Logical and Arithmetic Left Shift</a:t>
            </a:r>
          </a:p>
        </p:txBody>
      </p:sp>
      <p:sp>
        <p:nvSpPr>
          <p:cNvPr id="3" name="Content Placeholder 2"/>
          <p:cNvSpPr>
            <a:spLocks noGrp="1"/>
          </p:cNvSpPr>
          <p:nvPr>
            <p:ph idx="1"/>
          </p:nvPr>
        </p:nvSpPr>
        <p:spPr>
          <a:xfrm>
            <a:off x="540068" y="1447800"/>
            <a:ext cx="9721215" cy="4678363"/>
          </a:xfrm>
        </p:spPr>
        <p:txBody>
          <a:bodyPr>
            <a:normAutofit/>
          </a:bodyPr>
          <a:lstStyle/>
          <a:p>
            <a:pPr algn="just"/>
            <a:r>
              <a:rPr lang="en-US" sz="2400" b="1" dirty="0">
                <a:latin typeface="Tahoma" pitchFamily="34" charset="0"/>
                <a:ea typeface="Tahoma" pitchFamily="34" charset="0"/>
                <a:cs typeface="Tahoma" pitchFamily="34" charset="0"/>
              </a:rPr>
              <a:t>SAL/SHL : Shift Logical/Arithmetic Left</a:t>
            </a:r>
          </a:p>
          <a:p>
            <a:pPr algn="just"/>
            <a:r>
              <a:rPr lang="en-US" sz="2400" dirty="0">
                <a:latin typeface="Tahoma" pitchFamily="34" charset="0"/>
                <a:ea typeface="Tahoma" pitchFamily="34" charset="0"/>
                <a:cs typeface="Tahoma" pitchFamily="34" charset="0"/>
              </a:rPr>
              <a:t>Shifts each bit in the specified destination to the left and 0 is stored at LSB position</a:t>
            </a:r>
          </a:p>
          <a:p>
            <a:pPr algn="just"/>
            <a:r>
              <a:rPr lang="en-US" sz="2400" dirty="0">
                <a:latin typeface="Tahoma" pitchFamily="34" charset="0"/>
                <a:ea typeface="Tahoma" pitchFamily="34" charset="0"/>
                <a:cs typeface="Tahoma" pitchFamily="34" charset="0"/>
              </a:rPr>
              <a:t>The MSB is shifted into the carry flag</a:t>
            </a:r>
          </a:p>
          <a:p>
            <a:pPr algn="just"/>
            <a:r>
              <a:rPr lang="en-US" sz="2400" dirty="0">
                <a:latin typeface="Tahoma" pitchFamily="34" charset="0"/>
                <a:ea typeface="Tahoma" pitchFamily="34" charset="0"/>
                <a:cs typeface="Tahoma" pitchFamily="34" charset="0"/>
              </a:rPr>
              <a:t>The number of shifts is indicated by count</a:t>
            </a:r>
          </a:p>
          <a:p>
            <a:pPr algn="just"/>
            <a:r>
              <a:rPr lang="en-US" sz="2400" b="1" dirty="0">
                <a:latin typeface="Tahoma" pitchFamily="34" charset="0"/>
                <a:ea typeface="Tahoma" pitchFamily="34" charset="0"/>
                <a:cs typeface="Tahoma" pitchFamily="34" charset="0"/>
              </a:rPr>
              <a:t>SAL / SHL destination, count</a:t>
            </a:r>
          </a:p>
          <a:p>
            <a:pPr algn="just"/>
            <a:r>
              <a:rPr lang="en-US" sz="2400" dirty="0">
                <a:solidFill>
                  <a:srgbClr val="0000FF"/>
                </a:solidFill>
                <a:latin typeface="Tahoma" pitchFamily="34" charset="0"/>
                <a:ea typeface="Tahoma" pitchFamily="34" charset="0"/>
                <a:cs typeface="Tahoma" pitchFamily="34" charset="0"/>
              </a:rPr>
              <a:t>SAL CX, 1 </a:t>
            </a:r>
          </a:p>
          <a:p>
            <a:pPr algn="just"/>
            <a:r>
              <a:rPr lang="en-US" sz="2400" dirty="0">
                <a:solidFill>
                  <a:srgbClr val="0000FF"/>
                </a:solidFill>
                <a:latin typeface="Tahoma" pitchFamily="34" charset="0"/>
                <a:ea typeface="Tahoma" pitchFamily="34" charset="0"/>
                <a:cs typeface="Tahoma" pitchFamily="34" charset="0"/>
              </a:rPr>
              <a:t>SAL AX, CL</a:t>
            </a:r>
            <a:endParaRPr lang="en-IN" sz="2400" dirty="0">
              <a:solidFill>
                <a:srgbClr val="0000FF"/>
              </a:solidFill>
              <a:latin typeface="Tahoma" pitchFamily="34" charset="0"/>
              <a:ea typeface="Tahoma" pitchFamily="34" charset="0"/>
              <a:cs typeface="Tahoma"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79" y="4921018"/>
            <a:ext cx="9736536" cy="1784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77330801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Logical Right Shift</a:t>
            </a:r>
          </a:p>
        </p:txBody>
      </p:sp>
      <p:sp>
        <p:nvSpPr>
          <p:cNvPr id="3" name="Content Placeholder 2"/>
          <p:cNvSpPr>
            <a:spLocks noGrp="1"/>
          </p:cNvSpPr>
          <p:nvPr>
            <p:ph idx="1"/>
          </p:nvPr>
        </p:nvSpPr>
        <p:spPr>
          <a:xfrm>
            <a:off x="540068" y="1371601"/>
            <a:ext cx="9811226" cy="4754563"/>
          </a:xfrm>
        </p:spPr>
        <p:txBody>
          <a:bodyPr>
            <a:normAutofit/>
          </a:bodyPr>
          <a:lstStyle/>
          <a:p>
            <a:pPr algn="just"/>
            <a:r>
              <a:rPr lang="en-US" sz="2400" b="1" dirty="0">
                <a:latin typeface="Tahoma" pitchFamily="34" charset="0"/>
                <a:ea typeface="Tahoma" pitchFamily="34" charset="0"/>
                <a:cs typeface="Tahoma" pitchFamily="34" charset="0"/>
              </a:rPr>
              <a:t>SHR : Shifty Logical Right</a:t>
            </a:r>
          </a:p>
          <a:p>
            <a:pPr algn="just"/>
            <a:r>
              <a:rPr lang="en-US" sz="2400" dirty="0">
                <a:latin typeface="Tahoma" pitchFamily="34" charset="0"/>
                <a:ea typeface="Tahoma" pitchFamily="34" charset="0"/>
                <a:cs typeface="Tahoma" pitchFamily="34" charset="0"/>
              </a:rPr>
              <a:t>Shifts each bit in the specified destination to the right and 0 is stored at MSB position</a:t>
            </a:r>
          </a:p>
          <a:p>
            <a:pPr algn="just"/>
            <a:r>
              <a:rPr lang="en-US" sz="2400" dirty="0">
                <a:latin typeface="Tahoma" pitchFamily="34" charset="0"/>
                <a:ea typeface="Tahoma" pitchFamily="34" charset="0"/>
                <a:cs typeface="Tahoma" pitchFamily="34" charset="0"/>
              </a:rPr>
              <a:t>The LSB is shifted into the carry flag</a:t>
            </a:r>
          </a:p>
          <a:p>
            <a:pPr algn="just"/>
            <a:r>
              <a:rPr lang="en-US" sz="2400" dirty="0">
                <a:latin typeface="Tahoma" pitchFamily="34" charset="0"/>
                <a:ea typeface="Tahoma" pitchFamily="34" charset="0"/>
                <a:cs typeface="Tahoma" pitchFamily="34" charset="0"/>
              </a:rPr>
              <a:t>The number of shifts is indicated by count</a:t>
            </a:r>
          </a:p>
          <a:p>
            <a:pPr algn="just"/>
            <a:r>
              <a:rPr lang="en-US" sz="2400" b="1" dirty="0">
                <a:latin typeface="Tahoma" pitchFamily="34" charset="0"/>
                <a:ea typeface="Tahoma" pitchFamily="34" charset="0"/>
                <a:cs typeface="Tahoma" pitchFamily="34" charset="0"/>
              </a:rPr>
              <a:t>SHR destination, count</a:t>
            </a:r>
            <a:endParaRPr lang="en-US" sz="2400" dirty="0">
              <a:latin typeface="Tahoma" pitchFamily="34" charset="0"/>
              <a:ea typeface="Tahoma" pitchFamily="34" charset="0"/>
              <a:cs typeface="Tahoma" pitchFamily="34" charset="0"/>
            </a:endParaRPr>
          </a:p>
          <a:p>
            <a:pPr algn="just"/>
            <a:r>
              <a:rPr lang="en-US" sz="2400" dirty="0">
                <a:solidFill>
                  <a:srgbClr val="0000FF"/>
                </a:solidFill>
                <a:latin typeface="Tahoma" pitchFamily="34" charset="0"/>
                <a:ea typeface="Tahoma" pitchFamily="34" charset="0"/>
                <a:cs typeface="Tahoma" pitchFamily="34" charset="0"/>
              </a:rPr>
              <a:t>SHR CX, 1; </a:t>
            </a:r>
            <a:r>
              <a:rPr lang="en-IN" sz="2400" dirty="0">
                <a:solidFill>
                  <a:srgbClr val="0000FF"/>
                </a:solidFill>
                <a:latin typeface="Tahoma" pitchFamily="34" charset="0"/>
                <a:ea typeface="Tahoma" pitchFamily="34" charset="0"/>
                <a:cs typeface="Tahoma" pitchFamily="34" charset="0"/>
              </a:rPr>
              <a:t>MOV CL, 05H; </a:t>
            </a:r>
            <a:r>
              <a:rPr lang="en-US" sz="2400" dirty="0">
                <a:solidFill>
                  <a:srgbClr val="0000FF"/>
                </a:solidFill>
                <a:latin typeface="Tahoma" pitchFamily="34" charset="0"/>
                <a:ea typeface="Tahoma" pitchFamily="34" charset="0"/>
                <a:cs typeface="Tahoma" pitchFamily="34" charset="0"/>
              </a:rPr>
              <a:t>SHR AX, CL </a:t>
            </a:r>
            <a:endParaRPr lang="en-IN" sz="2400" dirty="0">
              <a:solidFill>
                <a:srgbClr val="0000FF"/>
              </a:solidFill>
              <a:latin typeface="Tahoma" pitchFamily="34" charset="0"/>
              <a:ea typeface="Tahoma" pitchFamily="34" charset="0"/>
              <a:cs typeface="Tahoma" pitchFamily="34" charset="0"/>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025" y="4572000"/>
            <a:ext cx="10411301" cy="1873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50432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Arithmetic Right Shift</a:t>
            </a:r>
          </a:p>
        </p:txBody>
      </p:sp>
      <p:sp>
        <p:nvSpPr>
          <p:cNvPr id="3" name="Content Placeholder 2"/>
          <p:cNvSpPr>
            <a:spLocks noGrp="1"/>
          </p:cNvSpPr>
          <p:nvPr>
            <p:ph idx="1"/>
          </p:nvPr>
        </p:nvSpPr>
        <p:spPr>
          <a:xfrm>
            <a:off x="540068" y="1295401"/>
            <a:ext cx="9811226" cy="4830763"/>
          </a:xfrm>
        </p:spPr>
        <p:txBody>
          <a:bodyPr>
            <a:normAutofit/>
          </a:bodyPr>
          <a:lstStyle/>
          <a:p>
            <a:pPr algn="just"/>
            <a:r>
              <a:rPr lang="en-US" sz="2400" b="1" dirty="0">
                <a:latin typeface="Tahoma" pitchFamily="34" charset="0"/>
                <a:ea typeface="Tahoma" pitchFamily="34" charset="0"/>
                <a:cs typeface="Tahoma" pitchFamily="34" charset="0"/>
              </a:rPr>
              <a:t>SAR : Shift Arithmetic Right</a:t>
            </a:r>
          </a:p>
          <a:p>
            <a:pPr algn="just"/>
            <a:r>
              <a:rPr lang="en-US" sz="2400" dirty="0">
                <a:latin typeface="Tahoma" pitchFamily="34" charset="0"/>
                <a:ea typeface="Tahoma" pitchFamily="34" charset="0"/>
                <a:cs typeface="Tahoma" pitchFamily="34" charset="0"/>
              </a:rPr>
              <a:t>Shifts each bit in the specified destination some number of bit positions to the right</a:t>
            </a:r>
          </a:p>
          <a:p>
            <a:pPr algn="just"/>
            <a:r>
              <a:rPr lang="en-US" sz="2400" dirty="0">
                <a:latin typeface="Tahoma" pitchFamily="34" charset="0"/>
                <a:ea typeface="Tahoma" pitchFamily="34" charset="0"/>
                <a:cs typeface="Tahoma" pitchFamily="34" charset="0"/>
              </a:rPr>
              <a:t>As a bit is shifted out of the MSB position, a copy of the old MSB is put in the MSB position</a:t>
            </a:r>
          </a:p>
          <a:p>
            <a:pPr algn="just"/>
            <a:r>
              <a:rPr lang="en-US" sz="2400" dirty="0">
                <a:latin typeface="Tahoma" pitchFamily="34" charset="0"/>
                <a:ea typeface="Tahoma" pitchFamily="34" charset="0"/>
                <a:cs typeface="Tahoma" pitchFamily="34" charset="0"/>
              </a:rPr>
              <a:t>The LSB will be shifted into CF</a:t>
            </a:r>
          </a:p>
          <a:p>
            <a:pPr algn="just"/>
            <a:r>
              <a:rPr lang="en-US" sz="2400" b="1" dirty="0">
                <a:latin typeface="Tahoma" pitchFamily="34" charset="0"/>
                <a:ea typeface="Tahoma" pitchFamily="34" charset="0"/>
                <a:cs typeface="Tahoma" pitchFamily="34" charset="0"/>
              </a:rPr>
              <a:t>SAR destination, count</a:t>
            </a:r>
            <a:endParaRPr lang="en-US" sz="2400" dirty="0">
              <a:latin typeface="Tahoma" pitchFamily="34" charset="0"/>
              <a:ea typeface="Tahoma" pitchFamily="34" charset="0"/>
              <a:cs typeface="Tahoma" pitchFamily="34" charset="0"/>
            </a:endParaRPr>
          </a:p>
          <a:p>
            <a:pPr algn="just"/>
            <a:r>
              <a:rPr lang="en-US" sz="2400" dirty="0">
                <a:solidFill>
                  <a:srgbClr val="0000FF"/>
                </a:solidFill>
                <a:latin typeface="Tahoma" pitchFamily="34" charset="0"/>
                <a:ea typeface="Tahoma" pitchFamily="34" charset="0"/>
                <a:cs typeface="Tahoma" pitchFamily="34" charset="0"/>
              </a:rPr>
              <a:t>SAR BL, 1 ; </a:t>
            </a:r>
            <a:r>
              <a:rPr lang="en-IN" sz="2400" dirty="0">
                <a:solidFill>
                  <a:srgbClr val="0000FF"/>
                </a:solidFill>
                <a:latin typeface="Tahoma" pitchFamily="34" charset="0"/>
                <a:ea typeface="Tahoma" pitchFamily="34" charset="0"/>
                <a:cs typeface="Tahoma" pitchFamily="34" charset="0"/>
              </a:rPr>
              <a:t>MOV CL, 05H; </a:t>
            </a:r>
            <a:r>
              <a:rPr lang="en-US" sz="2400" dirty="0">
                <a:solidFill>
                  <a:srgbClr val="0000FF"/>
                </a:solidFill>
                <a:latin typeface="Tahoma" pitchFamily="34" charset="0"/>
                <a:ea typeface="Tahoma" pitchFamily="34" charset="0"/>
                <a:cs typeface="Tahoma" pitchFamily="34" charset="0"/>
              </a:rPr>
              <a:t>SAR DX, CL</a:t>
            </a:r>
            <a:endParaRPr lang="en-IN" sz="2400" dirty="0">
              <a:solidFill>
                <a:srgbClr val="0000FF"/>
              </a:solidFill>
              <a:latin typeface="Tahoma" pitchFamily="34" charset="0"/>
              <a:ea typeface="Tahoma" pitchFamily="34" charset="0"/>
              <a:cs typeface="Tahoma" pitchFamily="34"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23" y="4876800"/>
            <a:ext cx="10523815" cy="185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0137990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Rotate Instructions</a:t>
            </a:r>
          </a:p>
        </p:txBody>
      </p:sp>
      <p:sp>
        <p:nvSpPr>
          <p:cNvPr id="3" name="Content Placeholder 2"/>
          <p:cNvSpPr>
            <a:spLocks noGrp="1"/>
          </p:cNvSpPr>
          <p:nvPr>
            <p:ph idx="1"/>
          </p:nvPr>
        </p:nvSpPr>
        <p:spPr>
          <a:xfrm>
            <a:off x="540068" y="1524001"/>
            <a:ext cx="9811226" cy="4602163"/>
          </a:xfrm>
        </p:spPr>
        <p:txBody>
          <a:bodyPr>
            <a:noAutofit/>
          </a:bodyPr>
          <a:lstStyle/>
          <a:p>
            <a:pPr algn="just"/>
            <a:r>
              <a:rPr lang="en-US" sz="2400" b="1" dirty="0">
                <a:latin typeface="Tahoma" pitchFamily="34" charset="0"/>
                <a:ea typeface="Tahoma" pitchFamily="34" charset="0"/>
                <a:cs typeface="Tahoma" pitchFamily="34" charset="0"/>
              </a:rPr>
              <a:t>ROR Instruction : ROR destination, count </a:t>
            </a:r>
          </a:p>
          <a:p>
            <a:pPr lvl="1" algn="just"/>
            <a:r>
              <a:rPr lang="en-US" sz="2400" dirty="0">
                <a:latin typeface="Tahoma" pitchFamily="34" charset="0"/>
                <a:ea typeface="Tahoma" pitchFamily="34" charset="0"/>
                <a:cs typeface="Tahoma" pitchFamily="34" charset="0"/>
              </a:rPr>
              <a:t>Rotates all bits in a specified byte or word to the right some number of bit positions</a:t>
            </a:r>
          </a:p>
          <a:p>
            <a:pPr lvl="1" algn="just"/>
            <a:r>
              <a:rPr lang="en-US" sz="2400" dirty="0">
                <a:latin typeface="Tahoma" pitchFamily="34" charset="0"/>
                <a:ea typeface="Tahoma" pitchFamily="34" charset="0"/>
                <a:cs typeface="Tahoma" pitchFamily="34" charset="0"/>
              </a:rPr>
              <a:t>LSB is placed as a new MSB and a new CF.</a:t>
            </a:r>
          </a:p>
          <a:p>
            <a:pPr lvl="1" algn="just"/>
            <a:r>
              <a:rPr lang="en-US" sz="2400" dirty="0">
                <a:solidFill>
                  <a:srgbClr val="0000FF"/>
                </a:solidFill>
                <a:latin typeface="Tahoma" pitchFamily="34" charset="0"/>
                <a:ea typeface="Tahoma" pitchFamily="34" charset="0"/>
                <a:cs typeface="Tahoma" pitchFamily="34" charset="0"/>
              </a:rPr>
              <a:t>ROR CX, 1; </a:t>
            </a:r>
            <a:r>
              <a:rPr lang="en-IN" sz="2400" dirty="0">
                <a:solidFill>
                  <a:srgbClr val="0000FF"/>
                </a:solidFill>
                <a:latin typeface="Tahoma" pitchFamily="34" charset="0"/>
                <a:ea typeface="Tahoma" pitchFamily="34" charset="0"/>
                <a:cs typeface="Tahoma" pitchFamily="34" charset="0"/>
              </a:rPr>
              <a:t>MOV CL, 05H; </a:t>
            </a:r>
            <a:r>
              <a:rPr lang="en-US" sz="2400" dirty="0">
                <a:solidFill>
                  <a:srgbClr val="0000FF"/>
                </a:solidFill>
                <a:latin typeface="Tahoma" pitchFamily="34" charset="0"/>
                <a:ea typeface="Tahoma" pitchFamily="34" charset="0"/>
                <a:cs typeface="Tahoma" pitchFamily="34" charset="0"/>
              </a:rPr>
              <a:t>ROR BL, CL </a:t>
            </a:r>
            <a:endParaRPr lang="en-IN" sz="2400" dirty="0">
              <a:solidFill>
                <a:srgbClr val="0000FF"/>
              </a:solidFill>
              <a:latin typeface="Tahoma" pitchFamily="34" charset="0"/>
              <a:ea typeface="Tahoma" pitchFamily="34" charset="0"/>
              <a:cs typeface="Tahoma" pitchFamily="34"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76" y="4114800"/>
            <a:ext cx="10388798" cy="188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3126435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ROL</a:t>
            </a:r>
          </a:p>
        </p:txBody>
      </p:sp>
      <p:sp>
        <p:nvSpPr>
          <p:cNvPr id="3" name="Content Placeholder 2"/>
          <p:cNvSpPr>
            <a:spLocks noGrp="1"/>
          </p:cNvSpPr>
          <p:nvPr>
            <p:ph idx="1"/>
          </p:nvPr>
        </p:nvSpPr>
        <p:spPr/>
        <p:txBody>
          <a:bodyPr/>
          <a:lstStyle/>
          <a:p>
            <a:pPr algn="just"/>
            <a:r>
              <a:rPr lang="en-US" sz="2400" b="1" dirty="0">
                <a:latin typeface="Tahoma" pitchFamily="34" charset="0"/>
                <a:ea typeface="Tahoma" pitchFamily="34" charset="0"/>
                <a:cs typeface="Tahoma" pitchFamily="34" charset="0"/>
              </a:rPr>
              <a:t>ROL Instruction : Rotate Left without Carry</a:t>
            </a:r>
          </a:p>
          <a:p>
            <a:pPr algn="just"/>
            <a:r>
              <a:rPr lang="en-US" sz="2400" dirty="0">
                <a:latin typeface="Tahoma" pitchFamily="34" charset="0"/>
                <a:ea typeface="Tahoma" pitchFamily="34" charset="0"/>
                <a:cs typeface="Tahoma" pitchFamily="34" charset="0"/>
              </a:rPr>
              <a:t>Rotates all bits in a specified byte or word to the left some number of bit positions</a:t>
            </a:r>
          </a:p>
          <a:p>
            <a:pPr lvl="1" algn="just"/>
            <a:r>
              <a:rPr lang="en-US" sz="2400" dirty="0">
                <a:latin typeface="Tahoma" pitchFamily="34" charset="0"/>
                <a:ea typeface="Tahoma" pitchFamily="34" charset="0"/>
                <a:cs typeface="Tahoma" pitchFamily="34" charset="0"/>
              </a:rPr>
              <a:t>MSB is placed as a new LSB and a new CF</a:t>
            </a:r>
          </a:p>
          <a:p>
            <a:pPr lvl="1" algn="just"/>
            <a:r>
              <a:rPr lang="en-US" sz="2400" b="1" dirty="0">
                <a:latin typeface="Tahoma" pitchFamily="34" charset="0"/>
                <a:ea typeface="Tahoma" pitchFamily="34" charset="0"/>
                <a:cs typeface="Tahoma" pitchFamily="34" charset="0"/>
              </a:rPr>
              <a:t>ROL destination, count </a:t>
            </a:r>
          </a:p>
          <a:p>
            <a:pPr lvl="1" algn="just"/>
            <a:r>
              <a:rPr lang="nl-NL" sz="2400" dirty="0">
                <a:solidFill>
                  <a:srgbClr val="0000FF"/>
                </a:solidFill>
                <a:latin typeface="Tahoma" pitchFamily="34" charset="0"/>
                <a:ea typeface="Tahoma" pitchFamily="34" charset="0"/>
                <a:cs typeface="Tahoma" pitchFamily="34" charset="0"/>
              </a:rPr>
              <a:t>ROL CX, 1 </a:t>
            </a:r>
            <a:r>
              <a:rPr lang="en-IN" sz="2400" dirty="0">
                <a:solidFill>
                  <a:srgbClr val="0000FF"/>
                </a:solidFill>
                <a:latin typeface="Tahoma" pitchFamily="34" charset="0"/>
                <a:ea typeface="Tahoma" pitchFamily="34" charset="0"/>
                <a:cs typeface="Tahoma" pitchFamily="34" charset="0"/>
              </a:rPr>
              <a:t>MOV CL, 05H; </a:t>
            </a:r>
            <a:r>
              <a:rPr lang="nl-NL" sz="2400" dirty="0">
                <a:solidFill>
                  <a:srgbClr val="0000FF"/>
                </a:solidFill>
                <a:latin typeface="Tahoma" pitchFamily="34" charset="0"/>
                <a:ea typeface="Tahoma" pitchFamily="34" charset="0"/>
                <a:cs typeface="Tahoma" pitchFamily="34" charset="0"/>
              </a:rPr>
              <a:t>ROL BL, CL</a:t>
            </a:r>
          </a:p>
          <a:p>
            <a:endParaRPr lang="en-IN" dirty="0">
              <a:latin typeface="Tahoma" pitchFamily="34" charset="0"/>
              <a:ea typeface="Tahoma" pitchFamily="34" charset="0"/>
              <a:cs typeface="Tahoma" pitchFamily="34" charset="0"/>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23" y="4403900"/>
            <a:ext cx="10531316" cy="19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4079619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RCL</a:t>
            </a:r>
          </a:p>
        </p:txBody>
      </p:sp>
      <p:sp>
        <p:nvSpPr>
          <p:cNvPr id="3" name="Content Placeholder 2"/>
          <p:cNvSpPr>
            <a:spLocks noGrp="1"/>
          </p:cNvSpPr>
          <p:nvPr>
            <p:ph idx="1"/>
          </p:nvPr>
        </p:nvSpPr>
        <p:spPr/>
        <p:txBody>
          <a:bodyPr>
            <a:noAutofit/>
          </a:bodyPr>
          <a:lstStyle/>
          <a:p>
            <a:pPr algn="just">
              <a:spcBef>
                <a:spcPts val="0"/>
              </a:spcBef>
            </a:pPr>
            <a:r>
              <a:rPr lang="en-US" sz="2400" b="1" dirty="0">
                <a:latin typeface="Tahoma" pitchFamily="34" charset="0"/>
                <a:ea typeface="Tahoma" pitchFamily="34" charset="0"/>
                <a:cs typeface="Tahoma" pitchFamily="34" charset="0"/>
              </a:rPr>
              <a:t>RCL Instruction :</a:t>
            </a:r>
          </a:p>
          <a:p>
            <a:pPr lvl="1" algn="just">
              <a:spcBef>
                <a:spcPts val="0"/>
              </a:spcBef>
            </a:pPr>
            <a:r>
              <a:rPr lang="en-US" sz="2400" dirty="0">
                <a:latin typeface="Tahoma" pitchFamily="34" charset="0"/>
                <a:ea typeface="Tahoma" pitchFamily="34" charset="0"/>
                <a:cs typeface="Tahoma" pitchFamily="34" charset="0"/>
              </a:rPr>
              <a:t>Rotates all bits in a specified byte or word some number of bit positions to the left along with the carry flag</a:t>
            </a:r>
          </a:p>
          <a:p>
            <a:pPr lvl="1" algn="just">
              <a:spcBef>
                <a:spcPts val="0"/>
              </a:spcBef>
            </a:pPr>
            <a:r>
              <a:rPr lang="en-US" sz="2400" dirty="0">
                <a:latin typeface="Tahoma" pitchFamily="34" charset="0"/>
                <a:ea typeface="Tahoma" pitchFamily="34" charset="0"/>
                <a:cs typeface="Tahoma" pitchFamily="34" charset="0"/>
              </a:rPr>
              <a:t>MSB is placed as a new carry and previous carry is place as new LSB</a:t>
            </a:r>
          </a:p>
          <a:p>
            <a:pPr lvl="1" algn="just">
              <a:spcBef>
                <a:spcPts val="0"/>
              </a:spcBef>
            </a:pPr>
            <a:r>
              <a:rPr lang="en-US" sz="2400" b="1" dirty="0">
                <a:latin typeface="Tahoma" pitchFamily="34" charset="0"/>
                <a:ea typeface="Tahoma" pitchFamily="34" charset="0"/>
                <a:cs typeface="Tahoma" pitchFamily="34" charset="0"/>
              </a:rPr>
              <a:t>RCL destination, count</a:t>
            </a:r>
            <a:endParaRPr lang="en-US" sz="2400" dirty="0">
              <a:latin typeface="Tahoma" pitchFamily="34" charset="0"/>
              <a:ea typeface="Tahoma" pitchFamily="34" charset="0"/>
              <a:cs typeface="Tahoma" pitchFamily="34" charset="0"/>
            </a:endParaRPr>
          </a:p>
          <a:p>
            <a:pPr lvl="1" algn="just">
              <a:spcBef>
                <a:spcPts val="0"/>
              </a:spcBef>
            </a:pPr>
            <a:r>
              <a:rPr lang="en-US" sz="2400" dirty="0">
                <a:solidFill>
                  <a:srgbClr val="0000FF"/>
                </a:solidFill>
                <a:latin typeface="Tahoma" pitchFamily="34" charset="0"/>
                <a:ea typeface="Tahoma" pitchFamily="34" charset="0"/>
                <a:cs typeface="Tahoma" pitchFamily="34" charset="0"/>
              </a:rPr>
              <a:t>RCL CX, 1 ; MOV CL, 04H ; RCL AL, CL </a:t>
            </a:r>
          </a:p>
          <a:p>
            <a:pPr algn="just">
              <a:spcBef>
                <a:spcPts val="0"/>
              </a:spcBef>
            </a:pPr>
            <a:endParaRPr lang="en-US" sz="2400" b="1" dirty="0">
              <a:latin typeface="Tahoma" pitchFamily="34" charset="0"/>
              <a:ea typeface="Tahoma" pitchFamily="34" charset="0"/>
              <a:cs typeface="Tahoma" pitchFamily="34" charset="0"/>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274" y="4533900"/>
            <a:ext cx="10418802" cy="156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88123072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RCR</a:t>
            </a:r>
          </a:p>
        </p:txBody>
      </p:sp>
      <p:sp>
        <p:nvSpPr>
          <p:cNvPr id="3" name="Content Placeholder 2"/>
          <p:cNvSpPr>
            <a:spLocks noGrp="1"/>
          </p:cNvSpPr>
          <p:nvPr>
            <p:ph idx="1"/>
          </p:nvPr>
        </p:nvSpPr>
        <p:spPr/>
        <p:txBody>
          <a:bodyPr/>
          <a:lstStyle/>
          <a:p>
            <a:pPr algn="just">
              <a:spcBef>
                <a:spcPts val="0"/>
              </a:spcBef>
            </a:pPr>
            <a:r>
              <a:rPr lang="en-US" sz="2400" b="1" dirty="0">
                <a:latin typeface="Tahoma" pitchFamily="34" charset="0"/>
                <a:ea typeface="Tahoma" pitchFamily="34" charset="0"/>
                <a:cs typeface="Tahoma" pitchFamily="34" charset="0"/>
              </a:rPr>
              <a:t>RCR Instruction : RCR destination, count </a:t>
            </a:r>
          </a:p>
          <a:p>
            <a:pPr lvl="1" algn="just">
              <a:spcBef>
                <a:spcPts val="0"/>
              </a:spcBef>
            </a:pPr>
            <a:r>
              <a:rPr lang="en-US" sz="2400" dirty="0">
                <a:latin typeface="Tahoma" pitchFamily="34" charset="0"/>
                <a:ea typeface="Tahoma" pitchFamily="34" charset="0"/>
                <a:cs typeface="Tahoma" pitchFamily="34" charset="0"/>
              </a:rPr>
              <a:t>Rotates all bits in a specified byte or word some number of bit positions to the right along with the carry flag</a:t>
            </a:r>
          </a:p>
          <a:p>
            <a:pPr lvl="1" algn="just">
              <a:spcBef>
                <a:spcPts val="0"/>
              </a:spcBef>
            </a:pPr>
            <a:r>
              <a:rPr lang="en-US" sz="2400" dirty="0">
                <a:latin typeface="Tahoma" pitchFamily="34" charset="0"/>
                <a:ea typeface="Tahoma" pitchFamily="34" charset="0"/>
                <a:cs typeface="Tahoma" pitchFamily="34" charset="0"/>
              </a:rPr>
              <a:t>LSB is placed as a new carry and previous carry is place as new MSB. </a:t>
            </a:r>
          </a:p>
          <a:p>
            <a:pPr lvl="1" algn="just">
              <a:spcBef>
                <a:spcPts val="0"/>
              </a:spcBef>
            </a:pPr>
            <a:r>
              <a:rPr lang="en-US" sz="2400" dirty="0">
                <a:solidFill>
                  <a:srgbClr val="0000FF"/>
                </a:solidFill>
                <a:latin typeface="Tahoma" pitchFamily="34" charset="0"/>
                <a:ea typeface="Tahoma" pitchFamily="34" charset="0"/>
                <a:cs typeface="Tahoma" pitchFamily="34" charset="0"/>
              </a:rPr>
              <a:t>RCR CX, 1; MOV CL, 04H; RCR AL, CL</a:t>
            </a:r>
            <a:endParaRPr lang="en-IN" sz="2400" dirty="0">
              <a:solidFill>
                <a:srgbClr val="0000FF"/>
              </a:solidFill>
              <a:latin typeface="Tahoma" pitchFamily="34" charset="0"/>
              <a:ea typeface="Tahoma" pitchFamily="34" charset="0"/>
              <a:cs typeface="Tahoma" pitchFamily="34" charset="0"/>
            </a:endParaRPr>
          </a:p>
          <a:p>
            <a:endParaRPr lang="en-IN" dirty="0">
              <a:latin typeface="Tahoma" pitchFamily="34" charset="0"/>
              <a:ea typeface="Tahoma" pitchFamily="34" charset="0"/>
              <a:cs typeface="Tahoma"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68" y="4213726"/>
            <a:ext cx="9841230" cy="1425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08432102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
        <p:nvSpPr>
          <p:cNvPr id="8" name="Title 1"/>
          <p:cNvSpPr txBox="1">
            <a:spLocks/>
          </p:cNvSpPr>
          <p:nvPr/>
        </p:nvSpPr>
        <p:spPr>
          <a:xfrm>
            <a:off x="789154" y="2792413"/>
            <a:ext cx="9144000" cy="1296144"/>
          </a:xfrm>
          <a:prstGeom prst="rect">
            <a:avLst/>
          </a:prstGeom>
        </p:spPr>
        <p:txBody>
          <a:bodyPr/>
          <a:lstStyle>
            <a:lvl1pPr algn="l" defTabSz="914400" rtl="0" eaLnBrk="1" latinLnBrk="1" hangingPunct="1">
              <a:spcBef>
                <a:spcPct val="0"/>
              </a:spcBef>
              <a:buNone/>
              <a:defRPr sz="4000" b="1" kern="1200">
                <a:solidFill>
                  <a:schemeClr val="tx1"/>
                </a:solidFill>
                <a:latin typeface="Arial" pitchFamily="34" charset="0"/>
                <a:ea typeface="+mj-ea"/>
                <a:cs typeface="Arial" pitchFamily="34" charset="0"/>
              </a:defRPr>
            </a:lvl1pPr>
          </a:lstStyle>
          <a:p>
            <a:pPr algn="ctr"/>
            <a:r>
              <a:rPr lang="en-IN" dirty="0">
                <a:latin typeface="Tahoma" pitchFamily="34" charset="0"/>
                <a:ea typeface="Tahoma" pitchFamily="34" charset="0"/>
                <a:cs typeface="Tahoma" pitchFamily="34" charset="0"/>
              </a:rPr>
              <a:t>STRING MANIPULATION </a:t>
            </a:r>
          </a:p>
          <a:p>
            <a:pPr algn="ctr"/>
            <a:r>
              <a:rPr lang="en-IN" dirty="0">
                <a:latin typeface="Tahoma" pitchFamily="34" charset="0"/>
                <a:ea typeface="Tahoma" pitchFamily="34" charset="0"/>
                <a:cs typeface="Tahoma" pitchFamily="34" charset="0"/>
              </a:rPr>
              <a:t>INSTRUCTIONS</a:t>
            </a:r>
          </a:p>
        </p:txBody>
      </p:sp>
    </p:spTree>
    <p:extLst>
      <p:ext uri="{BB962C8B-B14F-4D97-AF65-F5344CB8AC3E}">
        <p14:creationId xmlns:p14="http://schemas.microsoft.com/office/powerpoint/2010/main" val="3378667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20156" y="1916832"/>
            <a:ext cx="9784087" cy="4320480"/>
          </a:xfrm>
        </p:spPr>
        <p:txBody>
          <a:bodyPr>
            <a:normAutofit/>
          </a:bodyPr>
          <a:lstStyle/>
          <a:p>
            <a:pPr algn="just"/>
            <a:r>
              <a:rPr lang="en-IN" sz="2400" dirty="0">
                <a:latin typeface="Tahoma" pitchFamily="34" charset="0"/>
                <a:ea typeface="Tahoma" pitchFamily="34" charset="0"/>
                <a:cs typeface="Tahoma" pitchFamily="34" charset="0"/>
              </a:rPr>
              <a:t>While addressing any location in the memory bank, address is calculated from two parts: </a:t>
            </a:r>
          </a:p>
          <a:p>
            <a:pPr lvl="1" algn="just"/>
            <a:r>
              <a:rPr lang="en-IN" i="1" dirty="0">
                <a:latin typeface="Tahoma" pitchFamily="34" charset="0"/>
                <a:ea typeface="Tahoma" pitchFamily="34" charset="0"/>
                <a:cs typeface="Tahoma" pitchFamily="34" charset="0"/>
              </a:rPr>
              <a:t>Segment address</a:t>
            </a:r>
          </a:p>
          <a:p>
            <a:pPr lvl="1" algn="just"/>
            <a:r>
              <a:rPr lang="en-IN" i="1" dirty="0">
                <a:latin typeface="Tahoma" pitchFamily="34" charset="0"/>
                <a:ea typeface="Tahoma" pitchFamily="34" charset="0"/>
                <a:cs typeface="Tahoma" pitchFamily="34" charset="0"/>
              </a:rPr>
              <a:t>Offset</a:t>
            </a:r>
            <a:r>
              <a:rPr lang="en-IN" dirty="0">
                <a:latin typeface="Tahoma" pitchFamily="34" charset="0"/>
                <a:ea typeface="Tahoma" pitchFamily="34" charset="0"/>
                <a:cs typeface="Tahoma" pitchFamily="34" charset="0"/>
              </a:rPr>
              <a:t> </a:t>
            </a:r>
          </a:p>
          <a:p>
            <a:pPr algn="just"/>
            <a:r>
              <a:rPr lang="en-IN" sz="2400" dirty="0">
                <a:latin typeface="Tahoma" pitchFamily="34" charset="0"/>
                <a:ea typeface="Tahoma" pitchFamily="34" charset="0"/>
                <a:cs typeface="Tahoma" pitchFamily="34" charset="0"/>
              </a:rPr>
              <a:t>SR contains the 16-bit segment base address, related to different segments</a:t>
            </a:r>
          </a:p>
          <a:p>
            <a:pPr algn="just"/>
            <a:r>
              <a:rPr lang="en-IN" sz="2400" dirty="0">
                <a:latin typeface="Tahoma" pitchFamily="34" charset="0"/>
                <a:ea typeface="Tahoma" pitchFamily="34" charset="0"/>
                <a:cs typeface="Tahoma" pitchFamily="34" charset="0"/>
              </a:rPr>
              <a:t>Any of the pointers/index registers/ BX may contain the offset of the location to be addressed</a:t>
            </a:r>
          </a:p>
          <a:p>
            <a:pPr algn="just"/>
            <a:r>
              <a:rPr lang="en-IN" sz="2400" dirty="0">
                <a:latin typeface="Tahoma" pitchFamily="34" charset="0"/>
                <a:ea typeface="Tahoma" pitchFamily="34" charset="0"/>
                <a:cs typeface="Tahoma" pitchFamily="34" charset="0"/>
              </a:rPr>
              <a:t>This scheme is advantageous, as address bits are 20 and machine operates at 16 bits.</a:t>
            </a: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Segment Registers  </a:t>
            </a:r>
          </a:p>
        </p:txBody>
      </p:sp>
    </p:spTree>
    <p:extLst>
      <p:ext uri="{BB962C8B-B14F-4D97-AF65-F5344CB8AC3E}">
        <p14:creationId xmlns:p14="http://schemas.microsoft.com/office/powerpoint/2010/main" val="21217943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896658" y="1844824"/>
            <a:ext cx="8928992" cy="3970318"/>
          </a:xfrm>
          <a:prstGeom prst="rect">
            <a:avLst/>
          </a:prstGeom>
          <a:noFill/>
        </p:spPr>
        <p:txBody>
          <a:bodyPr wrap="square" rtlCol="0">
            <a:spAutoFit/>
          </a:bodyPr>
          <a:lstStyle/>
          <a:p>
            <a:pPr algn="just">
              <a:lnSpc>
                <a:spcPct val="150000"/>
              </a:lnSpc>
            </a:pPr>
            <a:r>
              <a:rPr lang="en-US" sz="2400" dirty="0">
                <a:solidFill>
                  <a:srgbClr val="FF0000"/>
                </a:solidFill>
                <a:latin typeface="Tahoma" pitchFamily="34" charset="0"/>
                <a:ea typeface="Tahoma" pitchFamily="34" charset="0"/>
                <a:cs typeface="Tahoma" pitchFamily="34" charset="0"/>
              </a:rPr>
              <a:t>REP</a:t>
            </a:r>
            <a:endParaRPr lang="en-IN" sz="2400" dirty="0">
              <a:solidFill>
                <a:srgbClr val="FF0000"/>
              </a:solidFill>
              <a:latin typeface="Tahoma" pitchFamily="34" charset="0"/>
              <a:ea typeface="Tahoma" pitchFamily="34" charset="0"/>
              <a:cs typeface="Tahoma" pitchFamily="34" charset="0"/>
            </a:endParaRPr>
          </a:p>
          <a:p>
            <a:pPr marL="285750" indent="-285750" algn="just">
              <a:lnSpc>
                <a:spcPct val="150000"/>
              </a:lnSpc>
              <a:buFont typeface="Wingdings" panose="05000000000000000000" pitchFamily="2" charset="2"/>
              <a:buChar char="§"/>
            </a:pPr>
            <a:r>
              <a:rPr lang="en-IN" sz="2400" dirty="0">
                <a:latin typeface="Tahoma" pitchFamily="34" charset="0"/>
                <a:ea typeface="Tahoma" pitchFamily="34" charset="0"/>
                <a:cs typeface="Tahoma" pitchFamily="34" charset="0"/>
              </a:rPr>
              <a:t>Used as a prefix to other instructions.</a:t>
            </a:r>
          </a:p>
          <a:p>
            <a:pPr marL="285750" indent="-285750" algn="just">
              <a:lnSpc>
                <a:spcPct val="150000"/>
              </a:lnSpc>
              <a:buFont typeface="Wingdings" panose="05000000000000000000" pitchFamily="2" charset="2"/>
              <a:buChar char="§"/>
            </a:pPr>
            <a:r>
              <a:rPr lang="en-IN" sz="2400" dirty="0">
                <a:latin typeface="Tahoma" pitchFamily="34" charset="0"/>
                <a:ea typeface="Tahoma" pitchFamily="34" charset="0"/>
                <a:cs typeface="Tahoma" pitchFamily="34" charset="0"/>
              </a:rPr>
              <a:t>The instruction to which the prefix is provided, is executed repeatedly </a:t>
            </a:r>
          </a:p>
          <a:p>
            <a:pPr algn="just">
              <a:lnSpc>
                <a:spcPct val="150000"/>
              </a:lnSpc>
            </a:pPr>
            <a:r>
              <a:rPr lang="en-IN" sz="2400" dirty="0">
                <a:latin typeface="Tahoma" pitchFamily="34" charset="0"/>
                <a:ea typeface="Tahoma" pitchFamily="34" charset="0"/>
                <a:cs typeface="Tahoma" pitchFamily="34" charset="0"/>
              </a:rPr>
              <a:t>    until the CX becomes zero.</a:t>
            </a:r>
          </a:p>
          <a:p>
            <a:pPr marL="285750" indent="-285750" algn="just">
              <a:lnSpc>
                <a:spcPct val="150000"/>
              </a:lnSpc>
              <a:buFont typeface="Wingdings" panose="05000000000000000000" pitchFamily="2" charset="2"/>
              <a:buChar char="§"/>
            </a:pPr>
            <a:r>
              <a:rPr lang="en-IN" sz="2400" dirty="0">
                <a:latin typeface="Tahoma" pitchFamily="34" charset="0"/>
                <a:ea typeface="Tahoma" pitchFamily="34" charset="0"/>
                <a:cs typeface="Tahoma" pitchFamily="34" charset="0"/>
              </a:rPr>
              <a:t>When CX=0, the execution proceeds to next instruction in sequence. </a:t>
            </a:r>
          </a:p>
        </p:txBody>
      </p:sp>
      <p:sp>
        <p:nvSpPr>
          <p:cNvPr id="6" name="Title 3"/>
          <p:cNvSpPr>
            <a:spLocks noGrp="1"/>
          </p:cNvSpPr>
          <p:nvPr>
            <p:ph type="title"/>
          </p:nvPr>
        </p:nvSpPr>
        <p:spPr>
          <a:xfrm>
            <a:off x="360115" y="476672"/>
            <a:ext cx="8999984" cy="1069514"/>
          </a:xfrm>
        </p:spPr>
        <p:txBody>
          <a:bodyPr/>
          <a:lstStyle/>
          <a:p>
            <a:r>
              <a:rPr lang="en-US" altLang="ko-KR" dirty="0"/>
              <a:t> String Manipulation Instructions</a:t>
            </a:r>
            <a:endParaRPr lang="ko-KR" altLang="en-US" dirty="0"/>
          </a:p>
        </p:txBody>
      </p:sp>
    </p:spTree>
    <p:extLst>
      <p:ext uri="{BB962C8B-B14F-4D97-AF65-F5344CB8AC3E}">
        <p14:creationId xmlns:p14="http://schemas.microsoft.com/office/powerpoint/2010/main" val="13937051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2163" y="1556792"/>
            <a:ext cx="8928992" cy="2677656"/>
          </a:xfrm>
          <a:prstGeom prst="rect">
            <a:avLst/>
          </a:prstGeom>
          <a:noFill/>
        </p:spPr>
        <p:txBody>
          <a:bodyPr wrap="square" rtlCol="0">
            <a:spAutoFit/>
          </a:bodyPr>
          <a:lstStyle/>
          <a:p>
            <a:pPr algn="just"/>
            <a:r>
              <a:rPr lang="en-US" sz="2400" dirty="0">
                <a:solidFill>
                  <a:srgbClr val="FF0000"/>
                </a:solidFill>
                <a:latin typeface="Tahoma" pitchFamily="34" charset="0"/>
                <a:ea typeface="Tahoma" pitchFamily="34" charset="0"/>
                <a:cs typeface="Tahoma" pitchFamily="34" charset="0"/>
              </a:rPr>
              <a:t>MOVSB/MOVSW</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Source string starting byte </a:t>
            </a:r>
            <a:r>
              <a:rPr lang="en-IN" sz="2400" dirty="0">
                <a:latin typeface="Arial" panose="020B0604020202020204" pitchFamily="34" charset="0"/>
                <a:cs typeface="Arial" panose="020B0604020202020204" pitchFamily="34" charset="0"/>
                <a:sym typeface="Wingdings" panose="05000000000000000000" pitchFamily="2" charset="2"/>
              </a:rPr>
              <a:t> SI + DS</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sym typeface="Wingdings" panose="05000000000000000000" pitchFamily="2" charset="2"/>
              </a:rPr>
              <a:t>Destination string starting byte  DI + ES</a:t>
            </a:r>
            <a:r>
              <a:rPr lang="en-IN" sz="2400" dirty="0">
                <a:latin typeface="Arial" panose="020B0604020202020204" pitchFamily="34" charset="0"/>
                <a:cs typeface="Arial" panose="020B0604020202020204" pitchFamily="34" charset="0"/>
              </a:rPr>
              <a:t>. </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Use REP as prefix to MOVS &amp; length of the byte/ word string in CX.</a:t>
            </a:r>
          </a:p>
          <a:p>
            <a:pPr marL="285750" indent="-285750" algn="just">
              <a:buFont typeface="Wingdings" panose="05000000000000000000" pitchFamily="2" charset="2"/>
              <a:buChar char="§"/>
            </a:pPr>
            <a:endParaRPr lang="en-IN" sz="2400" dirty="0">
              <a:latin typeface="Arial" panose="020B0604020202020204" pitchFamily="34" charset="0"/>
              <a:cs typeface="Arial" panose="020B0604020202020204" pitchFamily="34" charset="0"/>
            </a:endParaRPr>
          </a:p>
          <a:p>
            <a:pPr algn="just"/>
            <a:endParaRPr lang="en-IN" sz="2400" dirty="0">
              <a:solidFill>
                <a:srgbClr val="FF0000"/>
              </a:solidFill>
              <a:latin typeface="Tahoma" pitchFamily="34" charset="0"/>
              <a:ea typeface="Tahoma" pitchFamily="34" charset="0"/>
              <a:cs typeface="Tahoma" pitchFamily="34" charset="0"/>
            </a:endParaRPr>
          </a:p>
        </p:txBody>
      </p:sp>
      <p:sp>
        <p:nvSpPr>
          <p:cNvPr id="6" name="Title 3"/>
          <p:cNvSpPr>
            <a:spLocks noGrp="1"/>
          </p:cNvSpPr>
          <p:nvPr>
            <p:ph type="title"/>
          </p:nvPr>
        </p:nvSpPr>
        <p:spPr>
          <a:xfrm>
            <a:off x="360115" y="476672"/>
            <a:ext cx="8999984" cy="1069514"/>
          </a:xfrm>
        </p:spPr>
        <p:txBody>
          <a:bodyPr/>
          <a:lstStyle/>
          <a:p>
            <a:r>
              <a:rPr lang="en-US" altLang="ko-KR" dirty="0"/>
              <a:t> String Manipulation Instructions</a:t>
            </a:r>
            <a:endParaRPr lang="ko-KR" altLang="en-US" dirty="0"/>
          </a:p>
        </p:txBody>
      </p:sp>
      <p:pic>
        <p:nvPicPr>
          <p:cNvPr id="7" name="Picture 6"/>
          <p:cNvPicPr>
            <a:picLocks noChangeAspect="1"/>
          </p:cNvPicPr>
          <p:nvPr/>
        </p:nvPicPr>
        <p:blipFill>
          <a:blip r:embed="rId2"/>
          <a:stretch>
            <a:fillRect/>
          </a:stretch>
        </p:blipFill>
        <p:spPr>
          <a:xfrm>
            <a:off x="1080195" y="4077072"/>
            <a:ext cx="8974832" cy="2388965"/>
          </a:xfrm>
          <a:prstGeom prst="rect">
            <a:avLst/>
          </a:prstGeom>
        </p:spPr>
      </p:pic>
    </p:spTree>
    <p:extLst>
      <p:ext uri="{BB962C8B-B14F-4D97-AF65-F5344CB8AC3E}">
        <p14:creationId xmlns:p14="http://schemas.microsoft.com/office/powerpoint/2010/main" val="215086440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2163" y="1556792"/>
            <a:ext cx="8928992" cy="3046988"/>
          </a:xfrm>
          <a:prstGeom prst="rect">
            <a:avLst/>
          </a:prstGeom>
          <a:noFill/>
        </p:spPr>
        <p:txBody>
          <a:bodyPr wrap="square" rtlCol="0">
            <a:spAutoFit/>
          </a:bodyPr>
          <a:lstStyle/>
          <a:p>
            <a:pPr algn="just"/>
            <a:r>
              <a:rPr lang="en-US" sz="2400" dirty="0">
                <a:solidFill>
                  <a:srgbClr val="FF0000"/>
                </a:solidFill>
                <a:latin typeface="Tahoma" pitchFamily="34" charset="0"/>
                <a:ea typeface="Tahoma" pitchFamily="34" charset="0"/>
                <a:cs typeface="Tahoma" pitchFamily="34" charset="0"/>
              </a:rPr>
              <a:t>CMPSB/CMPSW</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Used to compare two strings of bytes or words.</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Length of the byte/ word string in CX.</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If both bytes/ words are equal, ZF is set.</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Strings are stored in DS:SI &amp; ES:DI </a:t>
            </a:r>
          </a:p>
          <a:p>
            <a:pPr marL="285750" indent="-285750"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REP is used to repeat the comparison operation till CX=0 or condition   specified by REP fails.</a:t>
            </a:r>
          </a:p>
          <a:p>
            <a:pPr algn="just"/>
            <a:endParaRPr lang="en-IN" sz="2400" dirty="0">
              <a:solidFill>
                <a:srgbClr val="FF0000"/>
              </a:solidFill>
              <a:latin typeface="Tahoma" pitchFamily="34" charset="0"/>
              <a:ea typeface="Tahoma" pitchFamily="34" charset="0"/>
              <a:cs typeface="Tahoma" pitchFamily="34" charset="0"/>
            </a:endParaRPr>
          </a:p>
        </p:txBody>
      </p:sp>
      <p:sp>
        <p:nvSpPr>
          <p:cNvPr id="6" name="Title 3"/>
          <p:cNvSpPr>
            <a:spLocks noGrp="1"/>
          </p:cNvSpPr>
          <p:nvPr>
            <p:ph type="title"/>
          </p:nvPr>
        </p:nvSpPr>
        <p:spPr>
          <a:xfrm>
            <a:off x="360115" y="476672"/>
            <a:ext cx="8999984" cy="1069514"/>
          </a:xfrm>
        </p:spPr>
        <p:txBody>
          <a:bodyPr/>
          <a:lstStyle/>
          <a:p>
            <a:r>
              <a:rPr lang="en-US" altLang="ko-KR" dirty="0"/>
              <a:t> String Manipulation Instructions</a:t>
            </a:r>
            <a:endParaRPr lang="ko-KR" altLang="en-US" dirty="0"/>
          </a:p>
        </p:txBody>
      </p:sp>
    </p:spTree>
    <p:extLst>
      <p:ext uri="{BB962C8B-B14F-4D97-AF65-F5344CB8AC3E}">
        <p14:creationId xmlns:p14="http://schemas.microsoft.com/office/powerpoint/2010/main" val="254371177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4131" y="1898253"/>
            <a:ext cx="9614230" cy="3637558"/>
          </a:xfrm>
          <a:prstGeom prst="rect">
            <a:avLst/>
          </a:prstGeom>
        </p:spPr>
      </p:pic>
      <p:sp>
        <p:nvSpPr>
          <p:cNvPr id="3" name="Round Same Side Corner Rectangle 2"/>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19152" y="1268760"/>
            <a:ext cx="2848857" cy="369332"/>
          </a:xfrm>
          <a:prstGeom prst="rect">
            <a:avLst/>
          </a:prstGeom>
        </p:spPr>
        <p:txBody>
          <a:bodyPr wrap="none">
            <a:spAutoFit/>
          </a:bodyPr>
          <a:lstStyle/>
          <a:p>
            <a:pPr algn="just"/>
            <a:r>
              <a:rPr lang="en-US" dirty="0">
                <a:solidFill>
                  <a:srgbClr val="FF0000"/>
                </a:solidFill>
                <a:latin typeface="Tahoma" pitchFamily="34" charset="0"/>
                <a:ea typeface="Tahoma" pitchFamily="34" charset="0"/>
                <a:cs typeface="Tahoma" pitchFamily="34" charset="0"/>
              </a:rPr>
              <a:t>CMPSB/CMPSW - Example</a:t>
            </a:r>
          </a:p>
        </p:txBody>
      </p:sp>
    </p:spTree>
    <p:extLst>
      <p:ext uri="{BB962C8B-B14F-4D97-AF65-F5344CB8AC3E}">
        <p14:creationId xmlns:p14="http://schemas.microsoft.com/office/powerpoint/2010/main" val="272579589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
          <p:cNvSpPr>
            <a:spLocks noGrp="1"/>
          </p:cNvSpPr>
          <p:nvPr>
            <p:ph type="title"/>
          </p:nvPr>
        </p:nvSpPr>
        <p:spPr>
          <a:xfrm>
            <a:off x="360115" y="476672"/>
            <a:ext cx="8999984" cy="1069514"/>
          </a:xfrm>
        </p:spPr>
        <p:txBody>
          <a:bodyPr/>
          <a:lstStyle/>
          <a:p>
            <a:r>
              <a:rPr lang="en-US" altLang="ko-KR" dirty="0"/>
              <a:t> String Manipulation Instructions</a:t>
            </a:r>
            <a:endParaRPr lang="ko-KR" altLang="en-US" dirty="0"/>
          </a:p>
        </p:txBody>
      </p:sp>
      <p:pic>
        <p:nvPicPr>
          <p:cNvPr id="7" name="Picture 6"/>
          <p:cNvPicPr>
            <a:picLocks noChangeAspect="1"/>
          </p:cNvPicPr>
          <p:nvPr/>
        </p:nvPicPr>
        <p:blipFill>
          <a:blip r:embed="rId2"/>
          <a:stretch>
            <a:fillRect/>
          </a:stretch>
        </p:blipFill>
        <p:spPr>
          <a:xfrm>
            <a:off x="720155" y="2276872"/>
            <a:ext cx="9057600" cy="1440160"/>
          </a:xfrm>
          <a:prstGeom prst="rect">
            <a:avLst/>
          </a:prstGeom>
        </p:spPr>
      </p:pic>
      <p:pic>
        <p:nvPicPr>
          <p:cNvPr id="8" name="Picture 7"/>
          <p:cNvPicPr>
            <a:picLocks noChangeAspect="1"/>
          </p:cNvPicPr>
          <p:nvPr/>
        </p:nvPicPr>
        <p:blipFill>
          <a:blip/>
          <a:stretch>
            <a:fillRect/>
          </a:stretch>
        </p:blipFill>
        <p:spPr>
          <a:xfrm>
            <a:off x="936179" y="4059343"/>
            <a:ext cx="9199427" cy="828638"/>
          </a:xfrm>
          <a:prstGeom prst="rect">
            <a:avLst/>
          </a:prstGeom>
        </p:spPr>
      </p:pic>
    </p:spTree>
    <p:extLst>
      <p:ext uri="{BB962C8B-B14F-4D97-AF65-F5344CB8AC3E}">
        <p14:creationId xmlns:p14="http://schemas.microsoft.com/office/powerpoint/2010/main" val="130430111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789154" y="2792413"/>
            <a:ext cx="9144000" cy="1296144"/>
          </a:xfrm>
          <a:prstGeom prst="rect">
            <a:avLst/>
          </a:prstGeom>
        </p:spPr>
        <p:txBody>
          <a:bodyPr/>
          <a:lstStyle>
            <a:lvl1pPr algn="l" defTabSz="914400" rtl="0" eaLnBrk="1" latinLnBrk="1" hangingPunct="1">
              <a:spcBef>
                <a:spcPct val="0"/>
              </a:spcBef>
              <a:buNone/>
              <a:defRPr sz="4000" b="1" kern="1200">
                <a:solidFill>
                  <a:schemeClr val="tx1"/>
                </a:solidFill>
                <a:latin typeface="Arial" pitchFamily="34" charset="0"/>
                <a:ea typeface="+mj-ea"/>
                <a:cs typeface="Arial" pitchFamily="34" charset="0"/>
              </a:defRPr>
            </a:lvl1pPr>
          </a:lstStyle>
          <a:p>
            <a:pPr algn="ctr"/>
            <a:r>
              <a:rPr lang="en-US" dirty="0">
                <a:latin typeface="Tahoma" pitchFamily="34" charset="0"/>
                <a:ea typeface="Tahoma" pitchFamily="34" charset="0"/>
                <a:cs typeface="Tahoma" pitchFamily="34" charset="0"/>
              </a:rPr>
              <a:t>Process Control &amp; Branch Transfer </a:t>
            </a:r>
          </a:p>
          <a:p>
            <a:pPr algn="ctr"/>
            <a:r>
              <a:rPr lang="en-US" dirty="0">
                <a:latin typeface="Tahoma" pitchFamily="34" charset="0"/>
                <a:ea typeface="Tahoma" pitchFamily="34" charset="0"/>
                <a:cs typeface="Tahoma" pitchFamily="34" charset="0"/>
              </a:rPr>
              <a:t>Instructions</a:t>
            </a:r>
            <a:endParaRPr lang="en-IN"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70231756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Branch Instructions</a:t>
            </a:r>
          </a:p>
        </p:txBody>
      </p:sp>
      <p:sp>
        <p:nvSpPr>
          <p:cNvPr id="3" name="Content Placeholder 2"/>
          <p:cNvSpPr>
            <a:spLocks noGrp="1"/>
          </p:cNvSpPr>
          <p:nvPr>
            <p:ph idx="1"/>
          </p:nvPr>
        </p:nvSpPr>
        <p:spPr/>
        <p:txBody>
          <a:bodyPr>
            <a:normAutofit/>
          </a:bodyPr>
          <a:lstStyle/>
          <a:p>
            <a:pPr algn="just"/>
            <a:r>
              <a:rPr lang="en-US" sz="2400" dirty="0">
                <a:latin typeface="Tahoma" pitchFamily="34" charset="0"/>
                <a:ea typeface="Tahoma" pitchFamily="34" charset="0"/>
                <a:cs typeface="Tahoma" pitchFamily="34" charset="0"/>
              </a:rPr>
              <a:t>Transfers the flow of execution of the program to a new address specified in the instruction directly or indirectly</a:t>
            </a:r>
          </a:p>
          <a:p>
            <a:pPr algn="just"/>
            <a:r>
              <a:rPr lang="en-US" sz="2400" dirty="0">
                <a:latin typeface="Tahoma" pitchFamily="34" charset="0"/>
                <a:ea typeface="Tahoma" pitchFamily="34" charset="0"/>
                <a:cs typeface="Tahoma" pitchFamily="34" charset="0"/>
              </a:rPr>
              <a:t>CS and IP registers get loaded with new values of CS and IP corresponding to the location to be transferred</a:t>
            </a:r>
          </a:p>
          <a:p>
            <a:pPr algn="just"/>
            <a:endParaRPr lang="en-US" sz="2400" dirty="0">
              <a:latin typeface="Tahoma" pitchFamily="34" charset="0"/>
              <a:ea typeface="Tahoma" pitchFamily="34" charset="0"/>
              <a:cs typeface="Tahoma" pitchFamily="34" charset="0"/>
            </a:endParaRPr>
          </a:p>
          <a:p>
            <a:pPr algn="just"/>
            <a:r>
              <a:rPr lang="en-US" sz="2400" dirty="0">
                <a:latin typeface="Tahoma" pitchFamily="34" charset="0"/>
                <a:ea typeface="Tahoma" pitchFamily="34" charset="0"/>
                <a:cs typeface="Tahoma" pitchFamily="34" charset="0"/>
              </a:rPr>
              <a:t>Unconditional Branch Instructions</a:t>
            </a:r>
          </a:p>
          <a:p>
            <a:pPr algn="just"/>
            <a:r>
              <a:rPr lang="en-US" sz="2400" dirty="0">
                <a:latin typeface="Tahoma" pitchFamily="34" charset="0"/>
                <a:ea typeface="Tahoma" pitchFamily="34" charset="0"/>
                <a:cs typeface="Tahoma" pitchFamily="34" charset="0"/>
              </a:rPr>
              <a:t>Conditional Branch Instructions</a:t>
            </a:r>
          </a:p>
        </p:txBody>
      </p:sp>
      <p:sp>
        <p:nvSpPr>
          <p:cNvPr id="4" name="Round Same Side Corner Rectangle 3"/>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57981799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latin typeface="Tahoma" pitchFamily="34" charset="0"/>
                <a:ea typeface="Tahoma" pitchFamily="34" charset="0"/>
                <a:cs typeface="Tahoma" pitchFamily="34" charset="0"/>
              </a:rPr>
            </a:br>
            <a:r>
              <a:rPr lang="en-US" dirty="0">
                <a:latin typeface="Tahoma" pitchFamily="34" charset="0"/>
                <a:ea typeface="Tahoma" pitchFamily="34" charset="0"/>
                <a:cs typeface="Tahoma" pitchFamily="34" charset="0"/>
              </a:rPr>
              <a:t>Unconditional Branch Instructions</a:t>
            </a:r>
            <a:br>
              <a:rPr lang="en-IN"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p:txBody>
          <a:bodyPr>
            <a:noAutofit/>
          </a:bodyPr>
          <a:lstStyle/>
          <a:p>
            <a:pPr algn="just">
              <a:spcBef>
                <a:spcPts val="0"/>
              </a:spcBef>
            </a:pPr>
            <a:r>
              <a:rPr lang="en-US" sz="2400" dirty="0">
                <a:latin typeface="Tahoma" pitchFamily="34" charset="0"/>
                <a:ea typeface="Tahoma" pitchFamily="34" charset="0"/>
                <a:cs typeface="Tahoma" pitchFamily="34" charset="0"/>
              </a:rPr>
              <a:t>Execution control is transferred to the specified location </a:t>
            </a:r>
            <a:r>
              <a:rPr lang="en-US" sz="2400" b="1" dirty="0">
                <a:latin typeface="Tahoma" pitchFamily="34" charset="0"/>
                <a:ea typeface="Tahoma" pitchFamily="34" charset="0"/>
                <a:cs typeface="Tahoma" pitchFamily="34" charset="0"/>
              </a:rPr>
              <a:t>independent of any status or condition</a:t>
            </a:r>
          </a:p>
          <a:p>
            <a:pPr algn="just">
              <a:spcBef>
                <a:spcPts val="0"/>
              </a:spcBef>
            </a:pPr>
            <a:r>
              <a:rPr lang="en-US" sz="2400" dirty="0">
                <a:latin typeface="Tahoma" pitchFamily="34" charset="0"/>
                <a:ea typeface="Tahoma" pitchFamily="34" charset="0"/>
                <a:cs typeface="Tahoma" pitchFamily="34" charset="0"/>
              </a:rPr>
              <a:t>The CS and IP unconditionally modified to the new CS and IP</a:t>
            </a:r>
          </a:p>
          <a:p>
            <a:pPr algn="just">
              <a:spcBef>
                <a:spcPts val="0"/>
              </a:spcBef>
            </a:pPr>
            <a:endParaRPr lang="en-US" sz="2400" b="1" dirty="0">
              <a:latin typeface="Tahoma" pitchFamily="34" charset="0"/>
              <a:ea typeface="Tahoma" pitchFamily="34" charset="0"/>
              <a:cs typeface="Tahoma" pitchFamily="34" charset="0"/>
            </a:endParaRPr>
          </a:p>
          <a:p>
            <a:pPr algn="just">
              <a:spcBef>
                <a:spcPts val="0"/>
              </a:spcBef>
            </a:pPr>
            <a:r>
              <a:rPr lang="en-US" sz="2400" b="1" dirty="0">
                <a:latin typeface="Tahoma" pitchFamily="34" charset="0"/>
                <a:ea typeface="Tahoma" pitchFamily="34" charset="0"/>
                <a:cs typeface="Tahoma" pitchFamily="34" charset="0"/>
              </a:rPr>
              <a:t>CALL : Unconditional Call </a:t>
            </a:r>
          </a:p>
          <a:p>
            <a:pPr lvl="1" algn="just">
              <a:spcBef>
                <a:spcPts val="0"/>
              </a:spcBef>
            </a:pPr>
            <a:r>
              <a:rPr lang="en-US" sz="2400" dirty="0">
                <a:latin typeface="Tahoma" pitchFamily="34" charset="0"/>
                <a:ea typeface="Tahoma" pitchFamily="34" charset="0"/>
                <a:cs typeface="Tahoma" pitchFamily="34" charset="0"/>
              </a:rPr>
              <a:t>Call a Subroutine (Procedure) from a main program</a:t>
            </a:r>
          </a:p>
          <a:p>
            <a:pPr lvl="1" algn="just">
              <a:spcBef>
                <a:spcPts val="0"/>
              </a:spcBef>
            </a:pPr>
            <a:r>
              <a:rPr lang="en-US" sz="2400" dirty="0">
                <a:latin typeface="Tahoma" pitchFamily="34" charset="0"/>
                <a:ea typeface="Tahoma" pitchFamily="34" charset="0"/>
                <a:cs typeface="Tahoma" pitchFamily="34" charset="0"/>
              </a:rPr>
              <a:t>Address of procedure may be specified directly or indirectly</a:t>
            </a:r>
          </a:p>
          <a:p>
            <a:pPr lvl="1" algn="just">
              <a:spcBef>
                <a:spcPts val="0"/>
              </a:spcBef>
            </a:pPr>
            <a:r>
              <a:rPr lang="en-US" sz="2400" dirty="0">
                <a:latin typeface="Tahoma" pitchFamily="34" charset="0"/>
                <a:ea typeface="Tahoma" pitchFamily="34" charset="0"/>
                <a:cs typeface="Tahoma" pitchFamily="34" charset="0"/>
              </a:rPr>
              <a:t>NEAR CALL i.e., ±32K displacement</a:t>
            </a:r>
          </a:p>
          <a:p>
            <a:pPr lvl="1" algn="just">
              <a:spcBef>
                <a:spcPts val="0"/>
              </a:spcBef>
            </a:pPr>
            <a:r>
              <a:rPr lang="en-US" sz="2400" dirty="0">
                <a:latin typeface="Tahoma" pitchFamily="34" charset="0"/>
                <a:ea typeface="Tahoma" pitchFamily="34" charset="0"/>
                <a:cs typeface="Tahoma" pitchFamily="34" charset="0"/>
              </a:rPr>
              <a:t>FAR CALL i.e., anywhere outside the segment</a:t>
            </a:r>
          </a:p>
          <a:p>
            <a:pPr lvl="1" algn="just">
              <a:spcBef>
                <a:spcPts val="0"/>
              </a:spcBef>
            </a:pPr>
            <a:r>
              <a:rPr lang="en-US" sz="2400" dirty="0">
                <a:latin typeface="Tahoma" pitchFamily="34" charset="0"/>
                <a:ea typeface="Tahoma" pitchFamily="34" charset="0"/>
                <a:cs typeface="Tahoma" pitchFamily="34" charset="0"/>
              </a:rPr>
              <a:t>Stores the incremented IP &amp; CS onto the stack and loads the CS &amp; IP registers with segment and offset addresses of the procedure to be called</a:t>
            </a: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369156859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latin typeface="Tahoma" pitchFamily="34" charset="0"/>
                <a:ea typeface="Tahoma" pitchFamily="34" charset="0"/>
                <a:cs typeface="Tahoma" pitchFamily="34" charset="0"/>
              </a:rPr>
            </a:br>
            <a:r>
              <a:rPr lang="en-US" dirty="0">
                <a:latin typeface="Tahoma" pitchFamily="34" charset="0"/>
                <a:ea typeface="Tahoma" pitchFamily="34" charset="0"/>
                <a:cs typeface="Tahoma" pitchFamily="34" charset="0"/>
              </a:rPr>
              <a:t>Unconditional Branch Instructions</a:t>
            </a:r>
            <a:br>
              <a:rPr lang="en-IN" dirty="0">
                <a:latin typeface="Tahoma" pitchFamily="34" charset="0"/>
                <a:ea typeface="Tahoma" pitchFamily="34" charset="0"/>
                <a:cs typeface="Tahoma" pitchFamily="34" charset="0"/>
              </a:rPr>
            </a:b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p:txBody>
          <a:bodyPr>
            <a:noAutofit/>
          </a:bodyPr>
          <a:lstStyle/>
          <a:p>
            <a:pPr algn="just"/>
            <a:r>
              <a:rPr lang="en-US" sz="2400" b="1" dirty="0">
                <a:latin typeface="Tahoma" pitchFamily="34" charset="0"/>
                <a:ea typeface="Tahoma" pitchFamily="34" charset="0"/>
                <a:cs typeface="Tahoma" pitchFamily="34" charset="0"/>
              </a:rPr>
              <a:t>RET: Return from the Procedure</a:t>
            </a:r>
          </a:p>
          <a:p>
            <a:pPr lvl="1" algn="just"/>
            <a:r>
              <a:rPr lang="en-US" sz="2400" dirty="0">
                <a:latin typeface="Tahoma" pitchFamily="34" charset="0"/>
                <a:ea typeface="Tahoma" pitchFamily="34" charset="0"/>
                <a:cs typeface="Tahoma" pitchFamily="34" charset="0"/>
              </a:rPr>
              <a:t>At the end of the procedure, the RET instruction must be executed</a:t>
            </a:r>
          </a:p>
          <a:p>
            <a:pPr lvl="1" algn="just"/>
            <a:r>
              <a:rPr lang="en-US" sz="2400" dirty="0">
                <a:latin typeface="Tahoma" pitchFamily="34" charset="0"/>
                <a:ea typeface="Tahoma" pitchFamily="34" charset="0"/>
                <a:cs typeface="Tahoma" pitchFamily="34" charset="0"/>
              </a:rPr>
              <a:t>Previously stored content of IP and CS along with Flags are retrieved into the CS, IP and Flag registers from the stack </a:t>
            </a:r>
          </a:p>
          <a:p>
            <a:pPr lvl="1" algn="just"/>
            <a:r>
              <a:rPr lang="en-US" sz="2400" dirty="0">
                <a:latin typeface="Tahoma" pitchFamily="34" charset="0"/>
                <a:ea typeface="Tahoma" pitchFamily="34" charset="0"/>
                <a:cs typeface="Tahoma" pitchFamily="34" charset="0"/>
              </a:rPr>
              <a:t>Execution of the main program continues further</a:t>
            </a:r>
          </a:p>
          <a:p>
            <a:pPr algn="just"/>
            <a:r>
              <a:rPr lang="en-US" sz="2400" b="1" dirty="0">
                <a:latin typeface="Tahoma" pitchFamily="34" charset="0"/>
                <a:ea typeface="Tahoma" pitchFamily="34" charset="0"/>
                <a:cs typeface="Tahoma" pitchFamily="34" charset="0"/>
              </a:rPr>
              <a:t>INT N: Interrupt Type N</a:t>
            </a:r>
          </a:p>
          <a:p>
            <a:pPr lvl="1" algn="just"/>
            <a:r>
              <a:rPr lang="en-US" sz="2400" dirty="0">
                <a:latin typeface="Tahoma" pitchFamily="34" charset="0"/>
                <a:ea typeface="Tahoma" pitchFamily="34" charset="0"/>
                <a:cs typeface="Tahoma" pitchFamily="34" charset="0"/>
              </a:rPr>
              <a:t>In the interrupt structure of 8086, 256 interrupts are defined corresponding to the types from </a:t>
            </a:r>
            <a:r>
              <a:rPr lang="en-US" sz="2400" u="sng" dirty="0">
                <a:latin typeface="Tahoma" pitchFamily="34" charset="0"/>
                <a:ea typeface="Tahoma" pitchFamily="34" charset="0"/>
                <a:cs typeface="Tahoma" pitchFamily="34" charset="0"/>
              </a:rPr>
              <a:t>00H to FFH</a:t>
            </a:r>
          </a:p>
          <a:p>
            <a:pPr lvl="1" algn="just"/>
            <a:r>
              <a:rPr lang="en-US" sz="2400" dirty="0">
                <a:latin typeface="Tahoma" pitchFamily="34" charset="0"/>
                <a:ea typeface="Tahoma" pitchFamily="34" charset="0"/>
                <a:cs typeface="Tahoma" pitchFamily="34" charset="0"/>
              </a:rPr>
              <a:t>Type byte N is multiplied by 4 and the contents of IP and CS of the interrupt service routine will be taken from memory block in 0000 segment</a:t>
            </a: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32925211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b="1" dirty="0">
                <a:latin typeface="Tahoma" pitchFamily="34" charset="0"/>
                <a:ea typeface="Tahoma" pitchFamily="34" charset="0"/>
                <a:cs typeface="Tahoma" pitchFamily="34" charset="0"/>
              </a:rPr>
              <a:t>INTO: Interrupt on Overflow </a:t>
            </a:r>
          </a:p>
          <a:p>
            <a:pPr lvl="1" algn="just"/>
            <a:r>
              <a:rPr lang="en-US" sz="2400" dirty="0">
                <a:latin typeface="Tahoma" pitchFamily="34" charset="0"/>
                <a:ea typeface="Tahoma" pitchFamily="34" charset="0"/>
                <a:cs typeface="Tahoma" pitchFamily="34" charset="0"/>
              </a:rPr>
              <a:t>Executed, when the overflow flag </a:t>
            </a:r>
            <a:r>
              <a:rPr lang="en-US" sz="2400" b="1" dirty="0">
                <a:latin typeface="Tahoma" pitchFamily="34" charset="0"/>
                <a:ea typeface="Tahoma" pitchFamily="34" charset="0"/>
                <a:cs typeface="Tahoma" pitchFamily="34" charset="0"/>
              </a:rPr>
              <a:t>OF</a:t>
            </a:r>
            <a:r>
              <a:rPr lang="en-US" sz="2400" dirty="0">
                <a:latin typeface="Tahoma" pitchFamily="34" charset="0"/>
                <a:ea typeface="Tahoma" pitchFamily="34" charset="0"/>
                <a:cs typeface="Tahoma" pitchFamily="34" charset="0"/>
              </a:rPr>
              <a:t> is set. </a:t>
            </a:r>
          </a:p>
          <a:p>
            <a:pPr lvl="1" algn="just"/>
            <a:r>
              <a:rPr lang="en-US" sz="2400" dirty="0">
                <a:latin typeface="Tahoma" pitchFamily="34" charset="0"/>
                <a:ea typeface="Tahoma" pitchFamily="34" charset="0"/>
                <a:cs typeface="Tahoma" pitchFamily="34" charset="0"/>
              </a:rPr>
              <a:t>This is equivalent to a </a:t>
            </a:r>
            <a:r>
              <a:rPr lang="en-US" sz="2400" u="sng" dirty="0">
                <a:latin typeface="Tahoma" pitchFamily="34" charset="0"/>
                <a:ea typeface="Tahoma" pitchFamily="34" charset="0"/>
                <a:cs typeface="Tahoma" pitchFamily="34" charset="0"/>
              </a:rPr>
              <a:t>Type 4 Interrupt instruction</a:t>
            </a:r>
          </a:p>
          <a:p>
            <a:pPr algn="just"/>
            <a:r>
              <a:rPr lang="en-US" sz="2400" b="1" dirty="0">
                <a:latin typeface="Tahoma" pitchFamily="34" charset="0"/>
                <a:ea typeface="Tahoma" pitchFamily="34" charset="0"/>
                <a:cs typeface="Tahoma" pitchFamily="34" charset="0"/>
              </a:rPr>
              <a:t>JMP: Unconditional Jump </a:t>
            </a:r>
          </a:p>
          <a:p>
            <a:pPr lvl="1" algn="just"/>
            <a:r>
              <a:rPr lang="en-US" sz="2400" dirty="0">
                <a:latin typeface="Tahoma" pitchFamily="34" charset="0"/>
                <a:ea typeface="Tahoma" pitchFamily="34" charset="0"/>
                <a:cs typeface="Tahoma" pitchFamily="34" charset="0"/>
              </a:rPr>
              <a:t>Unconditionally transfers the control of execution to the specified address </a:t>
            </a:r>
            <a:r>
              <a:rPr lang="en-US" sz="2400" u="sng" dirty="0">
                <a:latin typeface="Tahoma" pitchFamily="34" charset="0"/>
                <a:ea typeface="Tahoma" pitchFamily="34" charset="0"/>
                <a:cs typeface="Tahoma" pitchFamily="34" charset="0"/>
              </a:rPr>
              <a:t>using an 8-bit or 16-bit displacement</a:t>
            </a:r>
          </a:p>
          <a:p>
            <a:pPr lvl="1" algn="just"/>
            <a:r>
              <a:rPr lang="en-US" sz="2400" dirty="0">
                <a:latin typeface="Tahoma" pitchFamily="34" charset="0"/>
                <a:ea typeface="Tahoma" pitchFamily="34" charset="0"/>
                <a:cs typeface="Tahoma" pitchFamily="34" charset="0"/>
              </a:rPr>
              <a:t>No Flags are affected by this instruction</a:t>
            </a:r>
          </a:p>
          <a:p>
            <a:pPr algn="just"/>
            <a:r>
              <a:rPr lang="en-US" sz="2400" b="1" dirty="0">
                <a:latin typeface="Tahoma" pitchFamily="34" charset="0"/>
                <a:ea typeface="Tahoma" pitchFamily="34" charset="0"/>
                <a:cs typeface="Tahoma" pitchFamily="34" charset="0"/>
              </a:rPr>
              <a:t>IRET: Return from ISR</a:t>
            </a:r>
          </a:p>
          <a:p>
            <a:pPr lvl="1" algn="just"/>
            <a:r>
              <a:rPr lang="en-US" sz="2400" dirty="0">
                <a:latin typeface="Tahoma" pitchFamily="34" charset="0"/>
                <a:ea typeface="Tahoma" pitchFamily="34" charset="0"/>
                <a:cs typeface="Tahoma" pitchFamily="34" charset="0"/>
              </a:rPr>
              <a:t>Values of IP, CS and Flags are retrieved from the stack to continue the execution of the main program.</a:t>
            </a:r>
            <a:endParaRPr lang="en-IN" sz="2400" dirty="0">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449790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432123" y="1340768"/>
            <a:ext cx="8106458" cy="5112568"/>
          </a:xfrm>
        </p:spPr>
        <p:txBody>
          <a:bodyPr>
            <a:normAutofit fontScale="92500" lnSpcReduction="10000"/>
          </a:bodyPr>
          <a:lstStyle/>
          <a:p>
            <a:r>
              <a:rPr lang="en-IN" sz="2400" dirty="0">
                <a:latin typeface="Tahoma" pitchFamily="34" charset="0"/>
                <a:ea typeface="Tahoma" pitchFamily="34" charset="0"/>
                <a:cs typeface="Tahoma" pitchFamily="34" charset="0"/>
              </a:rPr>
              <a:t>Pointers contain offsets within the particular segments</a:t>
            </a:r>
          </a:p>
          <a:p>
            <a:r>
              <a:rPr lang="en-IN" sz="2400" dirty="0">
                <a:latin typeface="Tahoma" pitchFamily="34" charset="0"/>
                <a:ea typeface="Tahoma" pitchFamily="34" charset="0"/>
                <a:cs typeface="Tahoma" pitchFamily="34" charset="0"/>
              </a:rPr>
              <a:t>I</a:t>
            </a:r>
            <a:r>
              <a:rPr lang="en-US" sz="2400" dirty="0" err="1">
                <a:latin typeface="Tahoma" pitchFamily="34" charset="0"/>
                <a:ea typeface="Tahoma" pitchFamily="34" charset="0"/>
                <a:cs typeface="Tahoma" pitchFamily="34" charset="0"/>
              </a:rPr>
              <a:t>nstruction</a:t>
            </a:r>
            <a:r>
              <a:rPr lang="en-US" sz="2400" dirty="0">
                <a:latin typeface="Tahoma" pitchFamily="34" charset="0"/>
                <a:ea typeface="Tahoma" pitchFamily="34" charset="0"/>
                <a:cs typeface="Tahoma" pitchFamily="34" charset="0"/>
              </a:rPr>
              <a:t> Pointer (IP):</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The instruction pointer usually stores the address of the next instruction that is to be executed. </a:t>
            </a:r>
          </a:p>
          <a:p>
            <a:r>
              <a:rPr lang="en-US" sz="2400" dirty="0">
                <a:latin typeface="Tahoma" pitchFamily="34" charset="0"/>
                <a:ea typeface="Tahoma" pitchFamily="34" charset="0"/>
                <a:cs typeface="Tahoma" pitchFamily="34" charset="0"/>
              </a:rPr>
              <a:t>Base Pointer (BP):</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The Base pointer stores the base address of the memory. Also, it acts as an offset for Stack Segment (SS).</a:t>
            </a:r>
          </a:p>
          <a:p>
            <a:r>
              <a:rPr lang="en-US" sz="2400" dirty="0">
                <a:latin typeface="Tahoma" pitchFamily="34" charset="0"/>
                <a:ea typeface="Tahoma" pitchFamily="34" charset="0"/>
                <a:cs typeface="Tahoma" pitchFamily="34" charset="0"/>
              </a:rPr>
              <a:t>Stack Pointer (SP):</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The Stack Pointer Points at the current top value of the Stack. Like the BP, it also acts as an offset to the Stack Segment (SS).</a:t>
            </a:r>
          </a:p>
          <a:p>
            <a:r>
              <a:rPr lang="en-US" sz="2400" dirty="0">
                <a:latin typeface="Tahoma" pitchFamily="34" charset="0"/>
                <a:ea typeface="Tahoma" pitchFamily="34" charset="0"/>
                <a:cs typeface="Tahoma" pitchFamily="34" charset="0"/>
              </a:rPr>
              <a:t>Source Index (SI):</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It stores the offset address of the source.</a:t>
            </a:r>
          </a:p>
          <a:p>
            <a:r>
              <a:rPr lang="en-US" sz="2400" dirty="0">
                <a:latin typeface="Tahoma" pitchFamily="34" charset="0"/>
                <a:ea typeface="Tahoma" pitchFamily="34" charset="0"/>
                <a:cs typeface="Tahoma" pitchFamily="34" charset="0"/>
              </a:rPr>
              <a:t>Destination Index (DI):</a:t>
            </a:r>
            <a:br>
              <a:rPr lang="en-US" sz="2400" dirty="0">
                <a:latin typeface="Tahoma" pitchFamily="34" charset="0"/>
                <a:ea typeface="Tahoma" pitchFamily="34" charset="0"/>
                <a:cs typeface="Tahoma" pitchFamily="34" charset="0"/>
              </a:rPr>
            </a:br>
            <a:r>
              <a:rPr lang="en-US" sz="2400" dirty="0">
                <a:latin typeface="Tahoma" pitchFamily="34" charset="0"/>
                <a:ea typeface="Tahoma" pitchFamily="34" charset="0"/>
                <a:cs typeface="Tahoma" pitchFamily="34" charset="0"/>
              </a:rPr>
              <a:t>It stores the offset address of the Destination.</a:t>
            </a:r>
          </a:p>
          <a:p>
            <a:endParaRPr lang="en-IN" sz="2400" dirty="0">
              <a:latin typeface="Tahoma" pitchFamily="34" charset="0"/>
              <a:ea typeface="Tahoma" pitchFamily="34" charset="0"/>
              <a:cs typeface="Tahoma"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3842" y="1396144"/>
            <a:ext cx="1828434" cy="317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ound Same Side Corner Rectangle 5"/>
          <p:cNvSpPr/>
          <p:nvPr/>
        </p:nvSpPr>
        <p:spPr>
          <a:xfrm>
            <a:off x="140032" y="211610"/>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612333" y="457200"/>
            <a:ext cx="9497641" cy="6026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Berlin Sans FB Demi" pitchFamily="34" charset="0"/>
                <a:cs typeface="Aharoni" pitchFamily="2" charset="-79"/>
              </a:rPr>
              <a:t>Pointers &amp; Index Registers  </a:t>
            </a:r>
          </a:p>
        </p:txBody>
      </p:sp>
    </p:spTree>
    <p:extLst>
      <p:ext uri="{BB962C8B-B14F-4D97-AF65-F5344CB8AC3E}">
        <p14:creationId xmlns:p14="http://schemas.microsoft.com/office/powerpoint/2010/main" val="53324283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lgn="just"/>
            <a:r>
              <a:rPr lang="en-US" sz="2400" b="1" dirty="0">
                <a:latin typeface="Tahoma" pitchFamily="34" charset="0"/>
                <a:ea typeface="Tahoma" pitchFamily="34" charset="0"/>
                <a:cs typeface="Tahoma" pitchFamily="34" charset="0"/>
              </a:rPr>
              <a:t>LOOP : LOOP Unconditionally </a:t>
            </a:r>
          </a:p>
          <a:p>
            <a:pPr algn="just"/>
            <a:r>
              <a:rPr lang="en-US" sz="2400" dirty="0">
                <a:latin typeface="Tahoma" pitchFamily="34" charset="0"/>
                <a:ea typeface="Tahoma" pitchFamily="34" charset="0"/>
                <a:cs typeface="Tahoma" pitchFamily="34" charset="0"/>
              </a:rPr>
              <a:t>This instruction executes the part of the program from the Label or address specified in the instruction </a:t>
            </a:r>
            <a:r>
              <a:rPr lang="en-US" sz="2400" dirty="0" err="1">
                <a:latin typeface="Tahoma" pitchFamily="34" charset="0"/>
                <a:ea typeface="Tahoma" pitchFamily="34" charset="0"/>
                <a:cs typeface="Tahoma" pitchFamily="34" charset="0"/>
              </a:rPr>
              <a:t>upto</a:t>
            </a:r>
            <a:r>
              <a:rPr lang="en-US" sz="2400" dirty="0">
                <a:latin typeface="Tahoma" pitchFamily="34" charset="0"/>
                <a:ea typeface="Tahoma" pitchFamily="34" charset="0"/>
                <a:cs typeface="Tahoma" pitchFamily="34" charset="0"/>
              </a:rPr>
              <a:t> the LOOP instruction CX number of times</a:t>
            </a:r>
          </a:p>
          <a:p>
            <a:pPr algn="just"/>
            <a:r>
              <a:rPr lang="en-US" sz="2400" dirty="0">
                <a:latin typeface="Tahoma" pitchFamily="34" charset="0"/>
                <a:ea typeface="Tahoma" pitchFamily="34" charset="0"/>
                <a:cs typeface="Tahoma" pitchFamily="34" charset="0"/>
              </a:rPr>
              <a:t>At each iteration, CX is decremented automatically and JUMP IF NOT ZERO structure. </a:t>
            </a:r>
          </a:p>
          <a:p>
            <a:pPr algn="just"/>
            <a:r>
              <a:rPr lang="en-US" sz="2400" dirty="0">
                <a:solidFill>
                  <a:srgbClr val="0000FF"/>
                </a:solidFill>
                <a:latin typeface="Tahoma" pitchFamily="34" charset="0"/>
                <a:ea typeface="Tahoma" pitchFamily="34" charset="0"/>
                <a:cs typeface="Tahoma" pitchFamily="34" charset="0"/>
              </a:rPr>
              <a:t>MOV CX, 0004H </a:t>
            </a:r>
          </a:p>
          <a:p>
            <a:pPr algn="just"/>
            <a:r>
              <a:rPr lang="en-US" sz="2400" dirty="0">
                <a:solidFill>
                  <a:srgbClr val="0000FF"/>
                </a:solidFill>
                <a:latin typeface="Tahoma" pitchFamily="34" charset="0"/>
                <a:ea typeface="Tahoma" pitchFamily="34" charset="0"/>
                <a:cs typeface="Tahoma" pitchFamily="34" charset="0"/>
              </a:rPr>
              <a:t>MOV BX, 7526H </a:t>
            </a:r>
          </a:p>
          <a:p>
            <a:pPr algn="just"/>
            <a:r>
              <a:rPr lang="en-US" sz="2400" dirty="0">
                <a:solidFill>
                  <a:srgbClr val="0000FF"/>
                </a:solidFill>
                <a:latin typeface="Tahoma" pitchFamily="34" charset="0"/>
                <a:ea typeface="Tahoma" pitchFamily="34" charset="0"/>
                <a:cs typeface="Tahoma" pitchFamily="34" charset="0"/>
              </a:rPr>
              <a:t>Label 1 MOV AX, CODE1</a:t>
            </a:r>
          </a:p>
          <a:p>
            <a:pPr algn="just"/>
            <a:r>
              <a:rPr lang="en-US" sz="2400" dirty="0">
                <a:solidFill>
                  <a:srgbClr val="0000FF"/>
                </a:solidFill>
                <a:latin typeface="Tahoma" pitchFamily="34" charset="0"/>
                <a:ea typeface="Tahoma" pitchFamily="34" charset="0"/>
                <a:cs typeface="Tahoma" pitchFamily="34" charset="0"/>
              </a:rPr>
              <a:t>OR BX, AX </a:t>
            </a:r>
          </a:p>
          <a:p>
            <a:pPr algn="just"/>
            <a:r>
              <a:rPr lang="en-US" sz="2400" dirty="0">
                <a:solidFill>
                  <a:srgbClr val="0000FF"/>
                </a:solidFill>
                <a:latin typeface="Tahoma" pitchFamily="34" charset="0"/>
                <a:ea typeface="Tahoma" pitchFamily="34" charset="0"/>
                <a:cs typeface="Tahoma" pitchFamily="34" charset="0"/>
              </a:rPr>
              <a:t>AND BX, AX</a:t>
            </a:r>
          </a:p>
          <a:p>
            <a:pPr algn="just"/>
            <a:r>
              <a:rPr lang="en-US" sz="2400" dirty="0">
                <a:solidFill>
                  <a:srgbClr val="0000FF"/>
                </a:solidFill>
                <a:latin typeface="Tahoma" pitchFamily="34" charset="0"/>
                <a:ea typeface="Tahoma" pitchFamily="34" charset="0"/>
                <a:cs typeface="Tahoma" pitchFamily="34" charset="0"/>
              </a:rPr>
              <a:t>LOOP Label 1</a:t>
            </a:r>
            <a:endParaRPr lang="en-IN" sz="2400" dirty="0">
              <a:solidFill>
                <a:srgbClr val="0000FF"/>
              </a:solidFill>
              <a:latin typeface="Tahoma" pitchFamily="34" charset="0"/>
              <a:ea typeface="Tahoma" pitchFamily="34" charset="0"/>
              <a:cs typeface="Tahoma" pitchFamily="34" charset="0"/>
            </a:endParaRPr>
          </a:p>
        </p:txBody>
      </p:sp>
      <p:sp>
        <p:nvSpPr>
          <p:cNvPr id="4" name="Round Same Side Corner Rectangle 3"/>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69714875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ahoma" pitchFamily="34" charset="0"/>
                <a:ea typeface="Tahoma" pitchFamily="34" charset="0"/>
                <a:cs typeface="Tahoma" pitchFamily="34" charset="0"/>
              </a:rPr>
              <a:t>Conditional Branch Instructions</a:t>
            </a:r>
            <a:endParaRPr lang="en-IN" dirty="0">
              <a:latin typeface="Tahoma" pitchFamily="34" charset="0"/>
              <a:ea typeface="Tahoma" pitchFamily="34" charset="0"/>
              <a:cs typeface="Tahoma" pitchFamily="34" charset="0"/>
            </a:endParaRPr>
          </a:p>
        </p:txBody>
      </p:sp>
      <p:sp>
        <p:nvSpPr>
          <p:cNvPr id="3" name="Content Placeholder 2"/>
          <p:cNvSpPr>
            <a:spLocks noGrp="1"/>
          </p:cNvSpPr>
          <p:nvPr>
            <p:ph idx="1"/>
          </p:nvPr>
        </p:nvSpPr>
        <p:spPr>
          <a:xfrm>
            <a:off x="504131" y="1124744"/>
            <a:ext cx="9811226" cy="4830763"/>
          </a:xfrm>
        </p:spPr>
        <p:txBody>
          <a:bodyPr>
            <a:normAutofit/>
          </a:bodyPr>
          <a:lstStyle/>
          <a:p>
            <a:pPr algn="just"/>
            <a:r>
              <a:rPr lang="en-US" sz="2400" dirty="0">
                <a:latin typeface="Tahoma" pitchFamily="34" charset="0"/>
                <a:ea typeface="Tahoma" pitchFamily="34" charset="0"/>
                <a:cs typeface="Tahoma" pitchFamily="34" charset="0"/>
              </a:rPr>
              <a:t>Execution control is transferred to the address specified relatively in the instruction, provided the </a:t>
            </a:r>
            <a:r>
              <a:rPr lang="en-US" sz="2400" u="sng" dirty="0">
                <a:latin typeface="Tahoma" pitchFamily="34" charset="0"/>
                <a:ea typeface="Tahoma" pitchFamily="34" charset="0"/>
                <a:cs typeface="Tahoma" pitchFamily="34" charset="0"/>
              </a:rPr>
              <a:t>condition implicit in the </a:t>
            </a:r>
            <a:r>
              <a:rPr lang="en-US" sz="2400" u="sng" dirty="0" err="1">
                <a:latin typeface="Tahoma" pitchFamily="34" charset="0"/>
                <a:ea typeface="Tahoma" pitchFamily="34" charset="0"/>
                <a:cs typeface="Tahoma" pitchFamily="34" charset="0"/>
              </a:rPr>
              <a:t>Opcode</a:t>
            </a:r>
            <a:r>
              <a:rPr lang="en-US" sz="2400" u="sng" dirty="0">
                <a:latin typeface="Tahoma" pitchFamily="34" charset="0"/>
                <a:ea typeface="Tahoma" pitchFamily="34" charset="0"/>
                <a:cs typeface="Tahoma" pitchFamily="34" charset="0"/>
              </a:rPr>
              <a:t> is satisfied</a:t>
            </a:r>
          </a:p>
          <a:p>
            <a:pPr algn="just"/>
            <a:r>
              <a:rPr lang="en-US" sz="2400" dirty="0">
                <a:latin typeface="Tahoma" pitchFamily="34" charset="0"/>
                <a:ea typeface="Tahoma" pitchFamily="34" charset="0"/>
                <a:cs typeface="Tahoma" pitchFamily="34" charset="0"/>
              </a:rPr>
              <a:t>Otherwise execution continues sequentially.</a:t>
            </a:r>
            <a:endParaRPr lang="en-IN" sz="2400" dirty="0">
              <a:latin typeface="Tahoma" pitchFamily="34" charset="0"/>
              <a:ea typeface="Tahoma" pitchFamily="34" charset="0"/>
              <a:cs typeface="Tahoma" pitchFamily="34" charset="0"/>
            </a:endParaRP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20203" y="2780928"/>
            <a:ext cx="6930866" cy="3779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10374481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Conditional Loop Instruction </a:t>
            </a:r>
          </a:p>
        </p:txBody>
      </p:sp>
      <p:sp>
        <p:nvSpPr>
          <p:cNvPr id="3" name="Content Placeholder 2"/>
          <p:cNvSpPr>
            <a:spLocks noGrp="1"/>
          </p:cNvSpPr>
          <p:nvPr>
            <p:ph idx="1"/>
          </p:nvPr>
        </p:nvSpPr>
        <p:spPr/>
        <p:txBody>
          <a:bodyPr/>
          <a:lstStyle/>
          <a:p>
            <a:endParaRPr lang="en-IN"/>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0023" y="1524000"/>
            <a:ext cx="10371788" cy="290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491139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Flag Manipulation Instructions</a:t>
            </a:r>
          </a:p>
        </p:txBody>
      </p:sp>
      <p:sp>
        <p:nvSpPr>
          <p:cNvPr id="3" name="Content Placeholder 2"/>
          <p:cNvSpPr>
            <a:spLocks noGrp="1"/>
          </p:cNvSpPr>
          <p:nvPr>
            <p:ph idx="1"/>
          </p:nvPr>
        </p:nvSpPr>
        <p:spPr/>
        <p:txBody>
          <a:bodyPr/>
          <a:lstStyle/>
          <a:p>
            <a:endParaRPr lang="en-IN">
              <a:latin typeface="Tahoma" pitchFamily="34" charset="0"/>
              <a:ea typeface="Tahoma" pitchFamily="34" charset="0"/>
              <a:cs typeface="Tahoma" pitchFamily="34" charset="0"/>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 y="1643048"/>
            <a:ext cx="9166146" cy="4376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03752055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ahoma" pitchFamily="34" charset="0"/>
                <a:ea typeface="Tahoma" pitchFamily="34" charset="0"/>
                <a:cs typeface="Tahoma" pitchFamily="34" charset="0"/>
              </a:rPr>
              <a:t>Machine Control Instructions</a:t>
            </a:r>
          </a:p>
        </p:txBody>
      </p:sp>
      <p:sp>
        <p:nvSpPr>
          <p:cNvPr id="3" name="Content Placeholder 2"/>
          <p:cNvSpPr>
            <a:spLocks noGrp="1"/>
          </p:cNvSpPr>
          <p:nvPr>
            <p:ph idx="1"/>
          </p:nvPr>
        </p:nvSpPr>
        <p:spPr/>
        <p:txBody>
          <a:bodyPr/>
          <a:lstStyle/>
          <a:p>
            <a:endParaRPr lang="en-IN" dirty="0">
              <a:latin typeface="Tahoma" pitchFamily="34" charset="0"/>
              <a:ea typeface="Tahoma" pitchFamily="34" charset="0"/>
              <a:cs typeface="Tahoma"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69" y="1600201"/>
            <a:ext cx="9721214" cy="2772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 Same Side Corner Rectangle 4"/>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06505910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8086 pin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8416" y="260651"/>
            <a:ext cx="7157910" cy="6256197"/>
          </a:xfrm>
          <a:prstGeom prst="rect">
            <a:avLst/>
          </a:prstGeom>
          <a:noFill/>
          <a:extLst>
            <a:ext uri="{909E8E84-426E-40DD-AFC4-6F175D3DCCD1}">
              <a14:hiddenFill xmlns:a14="http://schemas.microsoft.com/office/drawing/2010/main">
                <a:solidFill>
                  <a:srgbClr val="FFFFFF"/>
                </a:solidFill>
              </a14:hiddenFill>
            </a:ext>
          </a:extLst>
        </p:spPr>
      </p:pic>
      <p:sp>
        <p:nvSpPr>
          <p:cNvPr id="3" name="Round Same Side Corner Rectangle 2"/>
          <p:cNvSpPr/>
          <p:nvPr/>
        </p:nvSpPr>
        <p:spPr>
          <a:xfrm>
            <a:off x="140032" y="130792"/>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32860" y="3021113"/>
            <a:ext cx="2880360" cy="338554"/>
          </a:xfrm>
          <a:prstGeom prst="rect">
            <a:avLst/>
          </a:prstGeom>
          <a:noFill/>
        </p:spPr>
        <p:txBody>
          <a:bodyPr wrap="square" rtlCol="0">
            <a:spAutoFit/>
          </a:bodyPr>
          <a:lstStyle/>
          <a:p>
            <a:pPr algn="ctr"/>
            <a:r>
              <a:rPr lang="en-US" sz="1600" b="1" dirty="0">
                <a:latin typeface="Octapost NBP" pitchFamily="2" charset="0"/>
              </a:rPr>
              <a:t>MIN &amp; MAX MODEL</a:t>
            </a:r>
          </a:p>
        </p:txBody>
      </p:sp>
    </p:spTree>
    <p:extLst>
      <p:ext uri="{BB962C8B-B14F-4D97-AF65-F5344CB8AC3E}">
        <p14:creationId xmlns:p14="http://schemas.microsoft.com/office/powerpoint/2010/main" val="4248026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2005967" y="4539344"/>
            <a:ext cx="1530191" cy="242084"/>
          </a:xfrm>
          <a:prstGeom prst="rect">
            <a:avLst/>
          </a:prstGeom>
          <a:solidFill>
            <a:srgbClr val="99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693385" y="589182"/>
            <a:ext cx="2880360" cy="338554"/>
          </a:xfrm>
          <a:prstGeom prst="rect">
            <a:avLst/>
          </a:prstGeom>
          <a:noFill/>
        </p:spPr>
        <p:txBody>
          <a:bodyPr wrap="square" rtlCol="0">
            <a:spAutoFit/>
          </a:bodyPr>
          <a:lstStyle/>
          <a:p>
            <a:pPr algn="ctr"/>
            <a:r>
              <a:rPr lang="en-US" sz="1600" b="1" dirty="0">
                <a:latin typeface="Octapost NBP" pitchFamily="2" charset="0"/>
              </a:rPr>
              <a:t>8086 Microprocessor</a:t>
            </a:r>
          </a:p>
        </p:txBody>
      </p:sp>
      <p:pic>
        <p:nvPicPr>
          <p:cNvPr id="4098" name="Picture 2" descr="C:\Users\AMMU\Desktop\Microprocessor\8086.png"/>
          <p:cNvPicPr>
            <a:picLocks noChangeAspect="1" noChangeArrowheads="1"/>
          </p:cNvPicPr>
          <p:nvPr/>
        </p:nvPicPr>
        <p:blipFill rotWithShape="1">
          <a:blip r:embed="rId3">
            <a:extLst>
              <a:ext uri="{28A0092B-C50C-407E-A947-70E740481C1C}">
                <a14:useLocalDpi xmlns:a14="http://schemas.microsoft.com/office/drawing/2010/main" val="0"/>
              </a:ext>
            </a:extLst>
          </a:blip>
          <a:srcRect l="1" r="46893"/>
          <a:stretch/>
        </p:blipFill>
        <p:spPr bwMode="auto">
          <a:xfrm>
            <a:off x="328028" y="1868509"/>
            <a:ext cx="3560480" cy="415129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5" name="TextBox 44"/>
              <p:cNvSpPr txBox="1"/>
              <p:nvPr/>
            </p:nvSpPr>
            <p:spPr>
              <a:xfrm>
                <a:off x="4050506" y="620691"/>
                <a:ext cx="6300788" cy="1384995"/>
              </a:xfrm>
              <a:prstGeom prst="rect">
                <a:avLst/>
              </a:prstGeom>
              <a:solidFill>
                <a:srgbClr val="FFFFCC"/>
              </a:solidFill>
            </p:spPr>
            <p:txBody>
              <a:bodyPr wrap="square" rtlCol="0">
                <a:spAutoFit/>
              </a:bodyPr>
              <a:lstStyle/>
              <a:p>
                <a:pPr algn="ctr"/>
                <a:r>
                  <a:rPr lang="en-US" sz="1400" b="1" dirty="0">
                    <a:latin typeface="Verdana" pitchFamily="34" charset="0"/>
                    <a:ea typeface="Verdana" pitchFamily="34" charset="0"/>
                    <a:cs typeface="Verdana" pitchFamily="34" charset="0"/>
                  </a:rPr>
                  <a:t>Pins 24 -31</a:t>
                </a:r>
              </a:p>
              <a:p>
                <a:pPr algn="ctr"/>
                <a:endParaRPr lang="en-US" sz="1400" b="1" dirty="0">
                  <a:latin typeface="Verdana" pitchFamily="34" charset="0"/>
                  <a:ea typeface="Verdana" pitchFamily="34" charset="0"/>
                  <a:cs typeface="Verdana" pitchFamily="34" charset="0"/>
                </a:endParaRPr>
              </a:p>
              <a:p>
                <a:pPr algn="ctr"/>
                <a:r>
                  <a:rPr lang="en-US" sz="1400" b="1" dirty="0">
                    <a:latin typeface="Verdana" pitchFamily="34" charset="0"/>
                    <a:ea typeface="Verdana" pitchFamily="34" charset="0"/>
                    <a:cs typeface="Verdana" pitchFamily="34" charset="0"/>
                  </a:rPr>
                  <a:t>For minimum mode operation, the MN/ </a:t>
                </a:r>
                <a14:m>
                  <m:oMath xmlns:m="http://schemas.openxmlformats.org/officeDocument/2006/math">
                    <m:acc>
                      <m:accPr>
                        <m:chr m:val="̅"/>
                        <m:ctrlPr>
                          <a:rPr lang="en-US" sz="1400" b="1" i="1" dirty="0" smtClean="0">
                            <a:latin typeface="Cambria Math" panose="02040503050406030204" pitchFamily="18" charset="0"/>
                          </a:rPr>
                        </m:ctrlPr>
                      </m:accPr>
                      <m:e>
                        <m:r>
                          <a:rPr lang="en-US" sz="1400" b="1" i="0" dirty="0" smtClean="0">
                            <a:latin typeface="Cambria Math"/>
                          </a:rPr>
                          <m:t>𝐌𝐗</m:t>
                        </m:r>
                      </m:e>
                    </m:acc>
                  </m:oMath>
                </a14:m>
                <a:r>
                  <a:rPr lang="en-US" sz="1400" b="1" dirty="0">
                    <a:latin typeface="Verdana" pitchFamily="34" charset="0"/>
                    <a:ea typeface="Verdana" pitchFamily="34" charset="0"/>
                    <a:cs typeface="Verdana" pitchFamily="34" charset="0"/>
                  </a:rPr>
                  <a:t> is tied to VCC (logic high)</a:t>
                </a:r>
              </a:p>
              <a:p>
                <a:pPr algn="ctr"/>
                <a:endParaRPr lang="en-US" sz="1400" b="1" dirty="0">
                  <a:latin typeface="Verdana" pitchFamily="34" charset="0"/>
                  <a:ea typeface="Verdana" pitchFamily="34" charset="0"/>
                  <a:cs typeface="Verdana" pitchFamily="34" charset="0"/>
                </a:endParaRPr>
              </a:p>
              <a:p>
                <a:pPr algn="ctr"/>
                <a:r>
                  <a:rPr lang="en-US" sz="1400" b="1" dirty="0">
                    <a:latin typeface="Verdana" pitchFamily="34" charset="0"/>
                    <a:ea typeface="Verdana" pitchFamily="34" charset="0"/>
                    <a:cs typeface="Verdana" pitchFamily="34" charset="0"/>
                  </a:rPr>
                  <a:t>8086 itself generates all the bus control signals</a:t>
                </a:r>
              </a:p>
            </p:txBody>
          </p:sp>
        </mc:Choice>
        <mc:Fallback xmlns="">
          <p:sp>
            <p:nvSpPr>
              <p:cNvPr id="45" name="TextBox 44"/>
              <p:cNvSpPr txBox="1">
                <a:spLocks noRot="1" noChangeAspect="1" noMove="1" noResize="1" noEditPoints="1" noAdjustHandles="1" noChangeArrowheads="1" noChangeShapeType="1" noTextEdit="1"/>
              </p:cNvSpPr>
              <p:nvPr/>
            </p:nvSpPr>
            <p:spPr>
              <a:xfrm>
                <a:off x="3429000" y="620688"/>
                <a:ext cx="5334000" cy="1384995"/>
              </a:xfrm>
              <a:prstGeom prst="rect">
                <a:avLst/>
              </a:prstGeom>
              <a:blipFill rotWithShape="0">
                <a:blip r:embed="rId4"/>
                <a:stretch>
                  <a:fillRect t="-881" b="-3524"/>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graphicFrame>
            <p:nvGraphicFramePr>
              <p:cNvPr id="47" name="Table 46"/>
              <p:cNvGraphicFramePr>
                <a:graphicFrameLocks noGrp="1"/>
              </p:cNvGraphicFramePr>
              <p:nvPr>
                <p:extLst>
                  <p:ext uri="{D42A27DB-BD31-4B8C-83A1-F6EECF244321}">
                    <p14:modId xmlns:p14="http://schemas.microsoft.com/office/powerpoint/2010/main" val="3173554124"/>
                  </p:ext>
                </p:extLst>
              </p:nvPr>
            </p:nvGraphicFramePr>
            <p:xfrm>
              <a:off x="3999073" y="2132856"/>
              <a:ext cx="6532245" cy="64008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r>
                            <a:rPr lang="en-US" sz="1200" i="0" dirty="0">
                              <a:solidFill>
                                <a:srgbClr val="FF0066"/>
                              </a:solidFill>
                              <a:latin typeface="Verdana" pitchFamily="34" charset="0"/>
                              <a:ea typeface="Verdana" pitchFamily="34" charset="0"/>
                              <a:cs typeface="Verdana" pitchFamily="34" charset="0"/>
                            </a:rPr>
                            <a:t>DT/</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𝐑</m:t>
                                  </m:r>
                                </m:e>
                              </m:acc>
                            </m:oMath>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Data Transmit/ Receive</a:t>
                          </a:r>
                          <a:r>
                            <a:rPr lang="en-US" sz="1200" dirty="0">
                              <a:solidFill>
                                <a:sysClr val="windowText" lastClr="000000"/>
                              </a:solidFill>
                              <a:latin typeface="Verdana" pitchFamily="34" charset="0"/>
                              <a:ea typeface="Verdana" pitchFamily="34" charset="0"/>
                              <a:cs typeface="Verdana" pitchFamily="34" charset="0"/>
                            </a:rPr>
                            <a:t>) Output signal from the processor to control the direction of data flow through the data transceivers</a:t>
                          </a: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47" name="Table 46"/>
              <p:cNvGraphicFramePr>
                <a:graphicFrameLocks noGrp="1"/>
              </p:cNvGraphicFramePr>
              <p:nvPr>
                <p:extLst>
                  <p:ext uri="{D42A27DB-BD31-4B8C-83A1-F6EECF244321}">
                    <p14:modId xmlns:p14="http://schemas.microsoft.com/office/powerpoint/2010/main" val="1963365067"/>
                  </p:ext>
                </p:extLst>
              </p:nvPr>
            </p:nvGraphicFramePr>
            <p:xfrm>
              <a:off x="3385457" y="2132856"/>
              <a:ext cx="5529943" cy="640080"/>
            </p:xfrm>
            <a:graphic>
              <a:graphicData uri="http://schemas.openxmlformats.org/drawingml/2006/table">
                <a:tbl>
                  <a:tblPr firstRow="1" bandRow="1">
                    <a:tableStyleId>{5C22544A-7EE6-4342-B048-85BDC9FD1C3A}</a:tableStyleId>
                  </a:tblPr>
                  <a:tblGrid>
                    <a:gridCol w="938115"/>
                    <a:gridCol w="4591828"/>
                  </a:tblGrid>
                  <a:tr h="640080">
                    <a:tc>
                      <a:txBody>
                        <a:bodyPr/>
                        <a:lstStyle/>
                        <a:p>
                          <a:endParaRPr lang="en-US"/>
                        </a:p>
                      </a:txBody>
                      <a:tcPr>
                        <a:blipFill rotWithShape="0">
                          <a:blip r:embed="rId5"/>
                          <a:stretch>
                            <a:fillRect l="-649" t="-943" r="-492208" b="-7547"/>
                          </a:stretch>
                        </a:blipFill>
                      </a:tcPr>
                    </a:tc>
                    <a:tc>
                      <a:txBody>
                        <a:bodyPr/>
                        <a:lstStyle/>
                        <a:p>
                          <a:r>
                            <a:rPr lang="en-US" sz="1200" dirty="0" smtClean="0">
                              <a:solidFill>
                                <a:sysClr val="windowText" lastClr="000000"/>
                              </a:solidFill>
                              <a:latin typeface="Verdana" pitchFamily="34" charset="0"/>
                              <a:ea typeface="Verdana" pitchFamily="34" charset="0"/>
                              <a:cs typeface="Verdana" pitchFamily="34" charset="0"/>
                            </a:rPr>
                            <a:t>(</a:t>
                          </a:r>
                          <a:r>
                            <a:rPr lang="en-US" sz="1200" dirty="0" smtClean="0">
                              <a:solidFill>
                                <a:srgbClr val="FF0066"/>
                              </a:solidFill>
                              <a:latin typeface="Verdana" pitchFamily="34" charset="0"/>
                              <a:ea typeface="Verdana" pitchFamily="34" charset="0"/>
                              <a:cs typeface="Verdana" pitchFamily="34" charset="0"/>
                            </a:rPr>
                            <a:t>Data Transmit/ Receive</a:t>
                          </a:r>
                          <a:r>
                            <a:rPr lang="en-US" sz="1200" dirty="0" smtClean="0">
                              <a:solidFill>
                                <a:sysClr val="windowText" lastClr="000000"/>
                              </a:solidFill>
                              <a:latin typeface="Verdana" pitchFamily="34" charset="0"/>
                              <a:ea typeface="Verdana" pitchFamily="34" charset="0"/>
                              <a:cs typeface="Verdana" pitchFamily="34" charset="0"/>
                            </a:rPr>
                            <a:t>) Output signal from the processor to control the direction of data flow through the data transceivers</a:t>
                          </a:r>
                          <a:endParaRPr lang="en-US" sz="1200" dirty="0">
                            <a:solidFill>
                              <a:sysClr val="windowText" lastClr="000000"/>
                            </a:solidFill>
                            <a:latin typeface="Verdana" pitchFamily="34" charset="0"/>
                            <a:ea typeface="Verdana" pitchFamily="34" charset="0"/>
                            <a:cs typeface="Verdana" pitchFamily="34" charset="0"/>
                          </a:endParaRPr>
                        </a:p>
                      </a:txBody>
                      <a:tcPr>
                        <a:noFill/>
                      </a:tcPr>
                    </a:tc>
                  </a:tr>
                </a:tbl>
              </a:graphicData>
            </a:graphic>
          </p:graphicFrame>
        </mc:Fallback>
      </mc:AlternateContent>
      <mc:AlternateContent xmlns:mc="http://schemas.openxmlformats.org/markup-compatibility/2006" xmlns:a14="http://schemas.microsoft.com/office/drawing/2010/main">
        <mc:Choice Requires="a14">
          <p:graphicFrame>
            <p:nvGraphicFramePr>
              <p:cNvPr id="49" name="Table 48"/>
              <p:cNvGraphicFramePr>
                <a:graphicFrameLocks noGrp="1"/>
              </p:cNvGraphicFramePr>
              <p:nvPr>
                <p:extLst>
                  <p:ext uri="{D42A27DB-BD31-4B8C-83A1-F6EECF244321}">
                    <p14:modId xmlns:p14="http://schemas.microsoft.com/office/powerpoint/2010/main" val="1723236672"/>
                  </p:ext>
                </p:extLst>
              </p:nvPr>
            </p:nvGraphicFramePr>
            <p:xfrm>
              <a:off x="4050508" y="2780928"/>
              <a:ext cx="6532245" cy="82296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pPr/>
                          <a14:m>
                            <m:oMathPara xmlns:m="http://schemas.openxmlformats.org/officeDocument/2006/math">
                              <m:oMathParaPr>
                                <m:jc m:val="left"/>
                              </m:oMathParaPr>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𝐃𝐄𝐍</m:t>
                                    </m:r>
                                  </m:e>
                                </m:acc>
                              </m:oMath>
                            </m:oMathPara>
                          </a14:m>
                          <a:endParaRPr lang="en-US" sz="1200" i="0" dirty="0">
                            <a:solidFill>
                              <a:srgbClr val="FF0066"/>
                            </a:solidFill>
                            <a:latin typeface="Verdana" pitchFamily="34" charset="0"/>
                            <a:ea typeface="Verdana" pitchFamily="34" charset="0"/>
                            <a:cs typeface="Verdana" pitchFamily="34" charset="0"/>
                          </a:endParaRP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Data Enable</a:t>
                          </a:r>
                          <a:r>
                            <a:rPr lang="en-US" sz="1200" dirty="0">
                              <a:solidFill>
                                <a:sysClr val="windowText" lastClr="000000"/>
                              </a:solidFill>
                              <a:latin typeface="Verdana" pitchFamily="34" charset="0"/>
                              <a:ea typeface="Verdana" pitchFamily="34" charset="0"/>
                              <a:cs typeface="Verdana" pitchFamily="34" charset="0"/>
                            </a:rPr>
                            <a:t>) i</a:t>
                          </a:r>
                          <a:r>
                            <a:rPr lang="en-IN" sz="1200" dirty="0" err="1">
                              <a:solidFill>
                                <a:sysClr val="windowText" lastClr="000000"/>
                              </a:solidFill>
                              <a:latin typeface="Verdana" pitchFamily="34" charset="0"/>
                              <a:ea typeface="Verdana" pitchFamily="34" charset="0"/>
                              <a:cs typeface="Verdana" pitchFamily="34" charset="0"/>
                            </a:rPr>
                            <a:t>ndicates</a:t>
                          </a:r>
                          <a:r>
                            <a:rPr lang="en-IN" sz="1200" dirty="0">
                              <a:solidFill>
                                <a:sysClr val="windowText" lastClr="000000"/>
                              </a:solidFill>
                              <a:latin typeface="Verdana" pitchFamily="34" charset="0"/>
                              <a:ea typeface="Verdana" pitchFamily="34" charset="0"/>
                              <a:cs typeface="Verdana" pitchFamily="34" charset="0"/>
                            </a:rPr>
                            <a:t> the availability</a:t>
                          </a:r>
                          <a:r>
                            <a:rPr lang="en-IN" sz="1200" baseline="0" dirty="0">
                              <a:solidFill>
                                <a:sysClr val="windowText" lastClr="000000"/>
                              </a:solidFill>
                              <a:latin typeface="Verdana" pitchFamily="34" charset="0"/>
                              <a:ea typeface="Verdana" pitchFamily="34" charset="0"/>
                              <a:cs typeface="Verdana" pitchFamily="34" charset="0"/>
                            </a:rPr>
                            <a:t> of valid data over the address/ data lines. It is used to enable the transceivers to separate the data from the </a:t>
                          </a:r>
                          <a:r>
                            <a:rPr lang="en-IN" sz="1200" baseline="0" dirty="0" err="1">
                              <a:solidFill>
                                <a:sysClr val="windowText" lastClr="000000"/>
                              </a:solidFill>
                              <a:latin typeface="Verdana" pitchFamily="34" charset="0"/>
                              <a:ea typeface="Verdana" pitchFamily="34" charset="0"/>
                              <a:cs typeface="Verdana" pitchFamily="34" charset="0"/>
                            </a:rPr>
                            <a:t>muxed</a:t>
                          </a:r>
                          <a:r>
                            <a:rPr lang="en-IN" sz="1200" baseline="0" dirty="0">
                              <a:solidFill>
                                <a:sysClr val="windowText" lastClr="000000"/>
                              </a:solidFill>
                              <a:latin typeface="Verdana" pitchFamily="34" charset="0"/>
                              <a:ea typeface="Verdana" pitchFamily="34" charset="0"/>
                              <a:cs typeface="Verdana" pitchFamily="34" charset="0"/>
                            </a:rPr>
                            <a:t> address/data signal. It is active from the middle of T2 until the middle of T4.</a:t>
                          </a:r>
                          <a:endParaRPr lang="en-US" sz="120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49" name="Table 48"/>
              <p:cNvGraphicFramePr>
                <a:graphicFrameLocks noGrp="1"/>
              </p:cNvGraphicFramePr>
              <p:nvPr>
                <p:extLst>
                  <p:ext uri="{D42A27DB-BD31-4B8C-83A1-F6EECF244321}">
                    <p14:modId xmlns:p14="http://schemas.microsoft.com/office/powerpoint/2010/main" val="2734242563"/>
                  </p:ext>
                </p:extLst>
              </p:nvPr>
            </p:nvGraphicFramePr>
            <p:xfrm>
              <a:off x="3429000" y="2780928"/>
              <a:ext cx="5529943" cy="1005840"/>
            </p:xfrm>
            <a:graphic>
              <a:graphicData uri="http://schemas.openxmlformats.org/drawingml/2006/table">
                <a:tbl>
                  <a:tblPr firstRow="1" bandRow="1">
                    <a:tableStyleId>{5C22544A-7EE6-4342-B048-85BDC9FD1C3A}</a:tableStyleId>
                  </a:tblPr>
                  <a:tblGrid>
                    <a:gridCol w="938115"/>
                    <a:gridCol w="4591828"/>
                  </a:tblGrid>
                  <a:tr h="1005840">
                    <a:tc>
                      <a:txBody>
                        <a:bodyPr/>
                        <a:lstStyle/>
                        <a:p>
                          <a:endParaRPr lang="en-US"/>
                        </a:p>
                      </a:txBody>
                      <a:tcPr>
                        <a:blipFill rotWithShape="0">
                          <a:blip r:embed="rId6"/>
                          <a:stretch>
                            <a:fillRect l="-649" t="-602" r="-492208" b="-4217"/>
                          </a:stretch>
                        </a:blipFill>
                      </a:tcPr>
                    </a:tc>
                    <a:tc>
                      <a:txBody>
                        <a:bodyPr/>
                        <a:lstStyle/>
                        <a:p>
                          <a:r>
                            <a:rPr lang="en-US" sz="1200" dirty="0" smtClean="0">
                              <a:solidFill>
                                <a:sysClr val="windowText" lastClr="000000"/>
                              </a:solidFill>
                              <a:latin typeface="Verdana" pitchFamily="34" charset="0"/>
                              <a:ea typeface="Verdana" pitchFamily="34" charset="0"/>
                              <a:cs typeface="Verdana" pitchFamily="34" charset="0"/>
                            </a:rPr>
                            <a:t>(</a:t>
                          </a:r>
                          <a:r>
                            <a:rPr lang="en-US" sz="1200" dirty="0" smtClean="0">
                              <a:solidFill>
                                <a:srgbClr val="FF0066"/>
                              </a:solidFill>
                              <a:latin typeface="Verdana" pitchFamily="34" charset="0"/>
                              <a:ea typeface="Verdana" pitchFamily="34" charset="0"/>
                              <a:cs typeface="Verdana" pitchFamily="34" charset="0"/>
                            </a:rPr>
                            <a:t>Data </a:t>
                          </a:r>
                          <a:r>
                            <a:rPr lang="en-US" sz="1200" dirty="0" smtClean="0">
                              <a:solidFill>
                                <a:srgbClr val="FF0066"/>
                              </a:solidFill>
                              <a:latin typeface="Verdana" pitchFamily="34" charset="0"/>
                              <a:ea typeface="Verdana" pitchFamily="34" charset="0"/>
                              <a:cs typeface="Verdana" pitchFamily="34" charset="0"/>
                            </a:rPr>
                            <a:t>Enable</a:t>
                          </a:r>
                          <a:r>
                            <a:rPr lang="en-US" sz="1200" dirty="0" smtClean="0">
                              <a:solidFill>
                                <a:sysClr val="windowText" lastClr="000000"/>
                              </a:solidFill>
                              <a:latin typeface="Verdana" pitchFamily="34" charset="0"/>
                              <a:ea typeface="Verdana" pitchFamily="34" charset="0"/>
                              <a:cs typeface="Verdana" pitchFamily="34" charset="0"/>
                            </a:rPr>
                            <a:t>) i</a:t>
                          </a:r>
                          <a:r>
                            <a:rPr lang="en-IN" sz="1200" dirty="0" err="1" smtClean="0">
                              <a:solidFill>
                                <a:sysClr val="windowText" lastClr="000000"/>
                              </a:solidFill>
                              <a:latin typeface="Verdana" pitchFamily="34" charset="0"/>
                              <a:ea typeface="Verdana" pitchFamily="34" charset="0"/>
                              <a:cs typeface="Verdana" pitchFamily="34" charset="0"/>
                            </a:rPr>
                            <a:t>ndicates</a:t>
                          </a:r>
                          <a:r>
                            <a:rPr lang="en-IN" sz="1200" dirty="0" smtClean="0">
                              <a:solidFill>
                                <a:sysClr val="windowText" lastClr="000000"/>
                              </a:solidFill>
                              <a:latin typeface="Verdana" pitchFamily="34" charset="0"/>
                              <a:ea typeface="Verdana" pitchFamily="34" charset="0"/>
                              <a:cs typeface="Verdana" pitchFamily="34" charset="0"/>
                            </a:rPr>
                            <a:t> </a:t>
                          </a:r>
                          <a:r>
                            <a:rPr lang="en-IN" sz="1200" dirty="0" smtClean="0">
                              <a:solidFill>
                                <a:sysClr val="windowText" lastClr="000000"/>
                              </a:solidFill>
                              <a:latin typeface="Verdana" pitchFamily="34" charset="0"/>
                              <a:ea typeface="Verdana" pitchFamily="34" charset="0"/>
                              <a:cs typeface="Verdana" pitchFamily="34" charset="0"/>
                            </a:rPr>
                            <a:t>the availability</a:t>
                          </a:r>
                          <a:r>
                            <a:rPr lang="en-IN" sz="1200" baseline="0" dirty="0" smtClean="0">
                              <a:solidFill>
                                <a:sysClr val="windowText" lastClr="000000"/>
                              </a:solidFill>
                              <a:latin typeface="Verdana" pitchFamily="34" charset="0"/>
                              <a:ea typeface="Verdana" pitchFamily="34" charset="0"/>
                              <a:cs typeface="Verdana" pitchFamily="34" charset="0"/>
                            </a:rPr>
                            <a:t> of valid data over the address/ data </a:t>
                          </a:r>
                          <a:r>
                            <a:rPr lang="en-IN" sz="1200" baseline="0" dirty="0" smtClean="0">
                              <a:solidFill>
                                <a:sysClr val="windowText" lastClr="000000"/>
                              </a:solidFill>
                              <a:latin typeface="Verdana" pitchFamily="34" charset="0"/>
                              <a:ea typeface="Verdana" pitchFamily="34" charset="0"/>
                              <a:cs typeface="Verdana" pitchFamily="34" charset="0"/>
                            </a:rPr>
                            <a:t>lines. It is used to enable the transceivers to separate the data from the </a:t>
                          </a:r>
                          <a:r>
                            <a:rPr lang="en-IN" sz="1200" baseline="0" dirty="0" err="1" smtClean="0">
                              <a:solidFill>
                                <a:sysClr val="windowText" lastClr="000000"/>
                              </a:solidFill>
                              <a:latin typeface="Verdana" pitchFamily="34" charset="0"/>
                              <a:ea typeface="Verdana" pitchFamily="34" charset="0"/>
                              <a:cs typeface="Verdana" pitchFamily="34" charset="0"/>
                            </a:rPr>
                            <a:t>muxed</a:t>
                          </a:r>
                          <a:r>
                            <a:rPr lang="en-IN" sz="1200" baseline="0" dirty="0" smtClean="0">
                              <a:solidFill>
                                <a:sysClr val="windowText" lastClr="000000"/>
                              </a:solidFill>
                              <a:latin typeface="Verdana" pitchFamily="34" charset="0"/>
                              <a:ea typeface="Verdana" pitchFamily="34" charset="0"/>
                              <a:cs typeface="Verdana" pitchFamily="34" charset="0"/>
                            </a:rPr>
                            <a:t> address/data signal. It is active from the middle of T2 until the middle of T4.</a:t>
                          </a:r>
                          <a:endParaRPr lang="en-US" sz="1200" dirty="0">
                            <a:solidFill>
                              <a:sysClr val="windowText" lastClr="000000"/>
                            </a:solidFill>
                            <a:latin typeface="Verdana" pitchFamily="34" charset="0"/>
                            <a:ea typeface="Verdana" pitchFamily="34" charset="0"/>
                            <a:cs typeface="Verdana" pitchFamily="34" charset="0"/>
                          </a:endParaRPr>
                        </a:p>
                      </a:txBody>
                      <a:tcPr>
                        <a:noFill/>
                      </a:tcPr>
                    </a:tc>
                  </a:tr>
                </a:tbl>
              </a:graphicData>
            </a:graphic>
          </p:graphicFrame>
        </mc:Fallback>
      </mc:AlternateContent>
      <p:graphicFrame>
        <p:nvGraphicFramePr>
          <p:cNvPr id="50" name="Table 49"/>
          <p:cNvGraphicFramePr>
            <a:graphicFrameLocks noGrp="1"/>
          </p:cNvGraphicFramePr>
          <p:nvPr>
            <p:extLst>
              <p:ext uri="{D42A27DB-BD31-4B8C-83A1-F6EECF244321}">
                <p14:modId xmlns:p14="http://schemas.microsoft.com/office/powerpoint/2010/main" val="3579653040"/>
              </p:ext>
            </p:extLst>
          </p:nvPr>
        </p:nvGraphicFramePr>
        <p:xfrm>
          <a:off x="3999073" y="3855720"/>
          <a:ext cx="6532245" cy="45720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r>
                        <a:rPr lang="en-US" sz="1200" i="0" dirty="0">
                          <a:solidFill>
                            <a:srgbClr val="FF0066"/>
                          </a:solidFill>
                          <a:latin typeface="Verdana" pitchFamily="34" charset="0"/>
                          <a:ea typeface="Verdana" pitchFamily="34" charset="0"/>
                          <a:cs typeface="Verdana" pitchFamily="34" charset="0"/>
                        </a:rPr>
                        <a:t>ALE</a:t>
                      </a: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Address Latch Enable</a:t>
                      </a:r>
                      <a:r>
                        <a:rPr lang="en-US" sz="1200" dirty="0">
                          <a:solidFill>
                            <a:schemeClr val="tx1"/>
                          </a:solidFill>
                          <a:latin typeface="Verdana" pitchFamily="34" charset="0"/>
                          <a:ea typeface="Verdana" pitchFamily="34" charset="0"/>
                          <a:cs typeface="Verdana" pitchFamily="34" charset="0"/>
                        </a:rPr>
                        <a:t>) Indicates</a:t>
                      </a:r>
                      <a:r>
                        <a:rPr lang="en-US" sz="1200" baseline="0" dirty="0">
                          <a:solidFill>
                            <a:schemeClr val="tx1"/>
                          </a:solidFill>
                          <a:latin typeface="Verdana" pitchFamily="34" charset="0"/>
                          <a:ea typeface="Verdana" pitchFamily="34" charset="0"/>
                          <a:cs typeface="Verdana" pitchFamily="34" charset="0"/>
                        </a:rPr>
                        <a:t> the availability of valid address on the address/data lines </a:t>
                      </a:r>
                      <a:endParaRPr lang="en-US" sz="1200" dirty="0">
                        <a:solidFill>
                          <a:schemeClr val="tx1"/>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AlternateContent xmlns:mc="http://schemas.openxmlformats.org/markup-compatibility/2006" xmlns:a14="http://schemas.microsoft.com/office/drawing/2010/main">
        <mc:Choice Requires="a14">
          <p:graphicFrame>
            <p:nvGraphicFramePr>
              <p:cNvPr id="51" name="Table 50"/>
              <p:cNvGraphicFramePr>
                <a:graphicFrameLocks noGrp="1"/>
              </p:cNvGraphicFramePr>
              <p:nvPr>
                <p:extLst>
                  <p:ext uri="{D42A27DB-BD31-4B8C-83A1-F6EECF244321}">
                    <p14:modId xmlns:p14="http://schemas.microsoft.com/office/powerpoint/2010/main" val="1774330587"/>
                  </p:ext>
                </p:extLst>
              </p:nvPr>
            </p:nvGraphicFramePr>
            <p:xfrm>
              <a:off x="3999073" y="4465320"/>
              <a:ext cx="6532245" cy="64008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r>
                            <a:rPr lang="en-US" sz="1200" i="0" dirty="0">
                              <a:solidFill>
                                <a:srgbClr val="FF0066"/>
                              </a:solidFill>
                              <a:latin typeface="Verdana" pitchFamily="34" charset="0"/>
                              <a:ea typeface="Verdana" pitchFamily="34" charset="0"/>
                              <a:cs typeface="Verdana" pitchFamily="34" charset="0"/>
                            </a:rPr>
                            <a:t>M/</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𝐈𝐎</m:t>
                                  </m:r>
                                </m:e>
                              </m:acc>
                            </m:oMath>
                          </a14:m>
                          <a:endParaRPr lang="en-US" sz="1200" i="0" dirty="0">
                            <a:solidFill>
                              <a:srgbClr val="FF0066"/>
                            </a:solidFill>
                            <a:latin typeface="Verdana" pitchFamily="34" charset="0"/>
                            <a:ea typeface="Verdana" pitchFamily="34" charset="0"/>
                            <a:cs typeface="Verdana" pitchFamily="34" charset="0"/>
                          </a:endParaRPr>
                        </a:p>
                      </a:txBody>
                      <a:tcPr marL="108013" marR="108013">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latin typeface="Verdana" pitchFamily="34" charset="0"/>
                              <a:ea typeface="Verdana" pitchFamily="34" charset="0"/>
                              <a:cs typeface="Verdana" pitchFamily="34" charset="0"/>
                            </a:rPr>
                            <a:t>Used to differentiate</a:t>
                          </a:r>
                          <a:r>
                            <a:rPr lang="en-US" sz="1200" baseline="0" dirty="0">
                              <a:solidFill>
                                <a:sysClr val="windowText" lastClr="000000"/>
                              </a:solidFill>
                              <a:latin typeface="Verdana" pitchFamily="34" charset="0"/>
                              <a:ea typeface="Verdana" pitchFamily="34" charset="0"/>
                              <a:cs typeface="Verdana" pitchFamily="34" charset="0"/>
                            </a:rPr>
                            <a:t> memory access and I/O access. For memory reference instructions, it is </a:t>
                          </a:r>
                          <a:r>
                            <a:rPr lang="en-US" sz="1200" baseline="0" dirty="0">
                              <a:solidFill>
                                <a:srgbClr val="FF0066"/>
                              </a:solidFill>
                              <a:latin typeface="Verdana" pitchFamily="34" charset="0"/>
                              <a:ea typeface="Verdana" pitchFamily="34" charset="0"/>
                              <a:cs typeface="Verdana" pitchFamily="34" charset="0"/>
                            </a:rPr>
                            <a:t>high</a:t>
                          </a:r>
                          <a:r>
                            <a:rPr lang="en-US" sz="1200" baseline="0" dirty="0">
                              <a:solidFill>
                                <a:sysClr val="windowText" lastClr="000000"/>
                              </a:solidFill>
                              <a:latin typeface="Verdana" pitchFamily="34" charset="0"/>
                              <a:ea typeface="Verdana" pitchFamily="34" charset="0"/>
                              <a:cs typeface="Verdana" pitchFamily="34" charset="0"/>
                            </a:rPr>
                            <a:t>. For IN and OUT instructions, it is </a:t>
                          </a:r>
                          <a:r>
                            <a:rPr lang="en-US" sz="1200" baseline="0" dirty="0">
                              <a:solidFill>
                                <a:srgbClr val="FF0066"/>
                              </a:solidFill>
                              <a:latin typeface="Verdana" pitchFamily="34" charset="0"/>
                              <a:ea typeface="Verdana" pitchFamily="34" charset="0"/>
                              <a:cs typeface="Verdana" pitchFamily="34" charset="0"/>
                            </a:rPr>
                            <a:t>low</a:t>
                          </a:r>
                          <a:r>
                            <a:rPr lang="en-US" sz="1200" baseline="0" dirty="0">
                              <a:solidFill>
                                <a:sysClr val="windowText" lastClr="000000"/>
                              </a:solidFill>
                              <a:latin typeface="Verdana" pitchFamily="34" charset="0"/>
                              <a:ea typeface="Verdana" pitchFamily="34" charset="0"/>
                              <a:cs typeface="Verdana" pitchFamily="34" charset="0"/>
                            </a:rPr>
                            <a:t>. </a:t>
                          </a:r>
                          <a:endParaRPr lang="en-US" sz="1200" dirty="0">
                            <a:solidFill>
                              <a:schemeClr val="tx1"/>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51" name="Table 50"/>
              <p:cNvGraphicFramePr>
                <a:graphicFrameLocks noGrp="1"/>
              </p:cNvGraphicFramePr>
              <p:nvPr>
                <p:extLst>
                  <p:ext uri="{D42A27DB-BD31-4B8C-83A1-F6EECF244321}">
                    <p14:modId xmlns:p14="http://schemas.microsoft.com/office/powerpoint/2010/main" xmlns="" xmlns:a14="http://schemas.microsoft.com/office/drawing/2010/main" val="87097923"/>
                  </p:ext>
                </p:extLst>
              </p:nvPr>
            </p:nvGraphicFramePr>
            <p:xfrm>
              <a:off x="3385457" y="4465320"/>
              <a:ext cx="5529943" cy="640080"/>
            </p:xfrm>
            <a:graphic>
              <a:graphicData uri="http://schemas.openxmlformats.org/drawingml/2006/table">
                <a:tbl>
                  <a:tblPr firstRow="1" bandRow="1">
                    <a:tableStyleId>{5C22544A-7EE6-4342-B048-85BDC9FD1C3A}</a:tableStyleId>
                  </a:tblPr>
                  <a:tblGrid>
                    <a:gridCol w="938115"/>
                    <a:gridCol w="4591828"/>
                  </a:tblGrid>
                  <a:tr h="640080">
                    <a:tc>
                      <a:txBody>
                        <a:bodyPr/>
                        <a:lstStyle/>
                        <a:p>
                          <a:endParaRPr lang="en-US"/>
                        </a:p>
                      </a:txBody>
                      <a:tcPr>
                        <a:blipFill rotWithShape="1">
                          <a:blip r:embed="rId7"/>
                          <a:stretch>
                            <a:fillRect t="-952" r="-489610" b="-6667"/>
                          </a:stretch>
                        </a:blip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ysClr val="windowText" lastClr="000000"/>
                              </a:solidFill>
                              <a:latin typeface="Verdana" pitchFamily="34" charset="0"/>
                              <a:ea typeface="Verdana" pitchFamily="34" charset="0"/>
                              <a:cs typeface="Verdana" pitchFamily="34" charset="0"/>
                            </a:rPr>
                            <a:t>Used to differentiate</a:t>
                          </a:r>
                          <a:r>
                            <a:rPr lang="en-US" sz="1200" baseline="0" dirty="0" smtClean="0">
                              <a:solidFill>
                                <a:sysClr val="windowText" lastClr="000000"/>
                              </a:solidFill>
                              <a:latin typeface="Verdana" pitchFamily="34" charset="0"/>
                              <a:ea typeface="Verdana" pitchFamily="34" charset="0"/>
                              <a:cs typeface="Verdana" pitchFamily="34" charset="0"/>
                            </a:rPr>
                            <a:t> memory access and I/O access. For memory reference instructions, it is </a:t>
                          </a:r>
                          <a:r>
                            <a:rPr lang="en-US" sz="1200" baseline="0" dirty="0" smtClean="0">
                              <a:solidFill>
                                <a:srgbClr val="FF0066"/>
                              </a:solidFill>
                              <a:latin typeface="Verdana" pitchFamily="34" charset="0"/>
                              <a:ea typeface="Verdana" pitchFamily="34" charset="0"/>
                              <a:cs typeface="Verdana" pitchFamily="34" charset="0"/>
                            </a:rPr>
                            <a:t>high</a:t>
                          </a:r>
                          <a:r>
                            <a:rPr lang="en-US" sz="1200" baseline="0" dirty="0" smtClean="0">
                              <a:solidFill>
                                <a:sysClr val="windowText" lastClr="000000"/>
                              </a:solidFill>
                              <a:latin typeface="Verdana" pitchFamily="34" charset="0"/>
                              <a:ea typeface="Verdana" pitchFamily="34" charset="0"/>
                              <a:cs typeface="Verdana" pitchFamily="34" charset="0"/>
                            </a:rPr>
                            <a:t>. For IN and OUT instructions, it is </a:t>
                          </a:r>
                          <a:r>
                            <a:rPr lang="en-US" sz="1200" baseline="0" dirty="0" smtClean="0">
                              <a:solidFill>
                                <a:srgbClr val="FF0066"/>
                              </a:solidFill>
                              <a:latin typeface="Verdana" pitchFamily="34" charset="0"/>
                              <a:ea typeface="Verdana" pitchFamily="34" charset="0"/>
                              <a:cs typeface="Verdana" pitchFamily="34" charset="0"/>
                            </a:rPr>
                            <a:t>low</a:t>
                          </a:r>
                          <a:r>
                            <a:rPr lang="en-US" sz="1200" baseline="0" dirty="0" smtClean="0">
                              <a:solidFill>
                                <a:sysClr val="windowText" lastClr="000000"/>
                              </a:solidFill>
                              <a:latin typeface="Verdana" pitchFamily="34" charset="0"/>
                              <a:ea typeface="Verdana" pitchFamily="34" charset="0"/>
                              <a:cs typeface="Verdana" pitchFamily="34" charset="0"/>
                            </a:rPr>
                            <a:t>. </a:t>
                          </a:r>
                          <a:endParaRPr lang="en-US" sz="1200" dirty="0">
                            <a:solidFill>
                              <a:schemeClr val="tx1"/>
                            </a:solidFill>
                            <a:latin typeface="Verdana" pitchFamily="34" charset="0"/>
                            <a:ea typeface="Verdana" pitchFamily="34" charset="0"/>
                            <a:cs typeface="Verdana" pitchFamily="34" charset="0"/>
                          </a:endParaRPr>
                        </a:p>
                      </a:txBody>
                      <a:tcPr>
                        <a:noFill/>
                      </a:tcPr>
                    </a:tc>
                  </a:tr>
                </a:tbl>
              </a:graphicData>
            </a:graphic>
          </p:graphicFrame>
        </mc:Fallback>
      </mc:AlternateContent>
      <mc:AlternateContent xmlns:mc="http://schemas.openxmlformats.org/markup-compatibility/2006" xmlns:a14="http://schemas.microsoft.com/office/drawing/2010/main">
        <mc:Choice Requires="a14">
          <p:graphicFrame>
            <p:nvGraphicFramePr>
              <p:cNvPr id="52" name="Table 51"/>
              <p:cNvGraphicFramePr>
                <a:graphicFrameLocks noGrp="1"/>
              </p:cNvGraphicFramePr>
              <p:nvPr>
                <p:extLst>
                  <p:ext uri="{D42A27DB-BD31-4B8C-83A1-F6EECF244321}">
                    <p14:modId xmlns:p14="http://schemas.microsoft.com/office/powerpoint/2010/main" val="1598622441"/>
                  </p:ext>
                </p:extLst>
              </p:nvPr>
            </p:nvGraphicFramePr>
            <p:xfrm>
              <a:off x="3999073" y="5227320"/>
              <a:ext cx="6532245" cy="45720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pPr/>
                          <a14:m>
                            <m:oMathPara xmlns:m="http://schemas.openxmlformats.org/officeDocument/2006/math">
                              <m:oMathParaPr>
                                <m:jc m:val="left"/>
                              </m:oMathParaPr>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𝐖𝐑</m:t>
                                    </m:r>
                                  </m:e>
                                </m:acc>
                              </m:oMath>
                            </m:oMathPara>
                          </a14:m>
                          <a:endParaRPr lang="en-US" sz="1200" i="0" dirty="0">
                            <a:solidFill>
                              <a:srgbClr val="FF0066"/>
                            </a:solidFill>
                            <a:latin typeface="Verdana" pitchFamily="34" charset="0"/>
                            <a:ea typeface="Verdana" pitchFamily="34" charset="0"/>
                            <a:cs typeface="Verdana" pitchFamily="34" charset="0"/>
                          </a:endParaRPr>
                        </a:p>
                      </a:txBody>
                      <a:tcPr marL="108013" marR="108013">
                        <a:noFill/>
                      </a:tcPr>
                    </a:tc>
                    <a:tc>
                      <a:txBody>
                        <a:bodyPr/>
                        <a:lstStyle/>
                        <a:p>
                          <a:r>
                            <a:rPr lang="en-US" sz="1200" baseline="0" dirty="0">
                              <a:solidFill>
                                <a:sysClr val="windowText" lastClr="000000"/>
                              </a:solidFill>
                              <a:latin typeface="Verdana" pitchFamily="34" charset="0"/>
                              <a:ea typeface="Verdana" pitchFamily="34" charset="0"/>
                              <a:cs typeface="Verdana" pitchFamily="34" charset="0"/>
                            </a:rPr>
                            <a:t>Write control signal; asserted </a:t>
                          </a:r>
                          <a:r>
                            <a:rPr lang="en-US" sz="1200" baseline="0" dirty="0">
                              <a:solidFill>
                                <a:srgbClr val="FF0066"/>
                              </a:solidFill>
                              <a:latin typeface="Verdana" pitchFamily="34" charset="0"/>
                              <a:ea typeface="Verdana" pitchFamily="34" charset="0"/>
                              <a:cs typeface="Verdana" pitchFamily="34" charset="0"/>
                            </a:rPr>
                            <a:t>low</a:t>
                          </a:r>
                          <a:r>
                            <a:rPr lang="en-US" sz="1200" baseline="0" dirty="0">
                              <a:solidFill>
                                <a:sysClr val="windowText" lastClr="000000"/>
                              </a:solidFill>
                              <a:latin typeface="Verdana" pitchFamily="34" charset="0"/>
                              <a:ea typeface="Verdana" pitchFamily="34" charset="0"/>
                              <a:cs typeface="Verdana" pitchFamily="34" charset="0"/>
                            </a:rPr>
                            <a:t> Whenever processor writes data to memory or I/O port</a:t>
                          </a:r>
                          <a:endParaRPr lang="en-US" sz="1200" dirty="0">
                            <a:solidFill>
                              <a:schemeClr val="tx1"/>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52" name="Table 51"/>
              <p:cNvGraphicFramePr>
                <a:graphicFrameLocks noGrp="1"/>
              </p:cNvGraphicFramePr>
              <p:nvPr>
                <p:extLst>
                  <p:ext uri="{D42A27DB-BD31-4B8C-83A1-F6EECF244321}">
                    <p14:modId xmlns:p14="http://schemas.microsoft.com/office/powerpoint/2010/main" xmlns="" xmlns:a14="http://schemas.microsoft.com/office/drawing/2010/main" val="3770986844"/>
                  </p:ext>
                </p:extLst>
              </p:nvPr>
            </p:nvGraphicFramePr>
            <p:xfrm>
              <a:off x="3385457" y="5227320"/>
              <a:ext cx="5529943" cy="457200"/>
            </p:xfrm>
            <a:graphic>
              <a:graphicData uri="http://schemas.openxmlformats.org/drawingml/2006/table">
                <a:tbl>
                  <a:tblPr firstRow="1" bandRow="1">
                    <a:tableStyleId>{5C22544A-7EE6-4342-B048-85BDC9FD1C3A}</a:tableStyleId>
                  </a:tblPr>
                  <a:tblGrid>
                    <a:gridCol w="938115"/>
                    <a:gridCol w="4591828"/>
                  </a:tblGrid>
                  <a:tr h="457200">
                    <a:tc>
                      <a:txBody>
                        <a:bodyPr/>
                        <a:lstStyle/>
                        <a:p>
                          <a:endParaRPr lang="en-US"/>
                        </a:p>
                      </a:txBody>
                      <a:tcPr>
                        <a:blipFill rotWithShape="1">
                          <a:blip r:embed="rId8"/>
                          <a:stretch>
                            <a:fillRect t="-1333" r="-489610" b="-9333"/>
                          </a:stretch>
                        </a:blipFill>
                      </a:tcPr>
                    </a:tc>
                    <a:tc>
                      <a:txBody>
                        <a:bodyPr/>
                        <a:lstStyle/>
                        <a:p>
                          <a:r>
                            <a:rPr lang="en-US" sz="1200" baseline="0" dirty="0" smtClean="0">
                              <a:solidFill>
                                <a:sysClr val="windowText" lastClr="000000"/>
                              </a:solidFill>
                              <a:latin typeface="Verdana" pitchFamily="34" charset="0"/>
                              <a:ea typeface="Verdana" pitchFamily="34" charset="0"/>
                              <a:cs typeface="Verdana" pitchFamily="34" charset="0"/>
                            </a:rPr>
                            <a:t>Write control signal; asserted </a:t>
                          </a:r>
                          <a:r>
                            <a:rPr lang="en-US" sz="1200" baseline="0" dirty="0" smtClean="0">
                              <a:solidFill>
                                <a:srgbClr val="FF0066"/>
                              </a:solidFill>
                              <a:latin typeface="Verdana" pitchFamily="34" charset="0"/>
                              <a:ea typeface="Verdana" pitchFamily="34" charset="0"/>
                              <a:cs typeface="Verdana" pitchFamily="34" charset="0"/>
                            </a:rPr>
                            <a:t>low</a:t>
                          </a:r>
                          <a:r>
                            <a:rPr lang="en-US" sz="1200" baseline="0" dirty="0" smtClean="0">
                              <a:solidFill>
                                <a:sysClr val="windowText" lastClr="000000"/>
                              </a:solidFill>
                              <a:latin typeface="Verdana" pitchFamily="34" charset="0"/>
                              <a:ea typeface="Verdana" pitchFamily="34" charset="0"/>
                              <a:cs typeface="Verdana" pitchFamily="34" charset="0"/>
                            </a:rPr>
                            <a:t> Whenever processor writes data to memory or I/O port</a:t>
                          </a:r>
                          <a:endParaRPr lang="en-US" sz="1200" dirty="0">
                            <a:solidFill>
                              <a:schemeClr val="tx1"/>
                            </a:solidFill>
                            <a:latin typeface="Verdana" pitchFamily="34" charset="0"/>
                            <a:ea typeface="Verdana" pitchFamily="34" charset="0"/>
                            <a:cs typeface="Verdana" pitchFamily="34" charset="0"/>
                          </a:endParaRPr>
                        </a:p>
                      </a:txBody>
                      <a:tcPr>
                        <a:noFill/>
                      </a:tcPr>
                    </a:tc>
                  </a:tr>
                </a:tbl>
              </a:graphicData>
            </a:graphic>
          </p:graphicFrame>
        </mc:Fallback>
      </mc:AlternateContent>
      <mc:AlternateContent xmlns:mc="http://schemas.openxmlformats.org/markup-compatibility/2006" xmlns:a14="http://schemas.microsoft.com/office/drawing/2010/main">
        <mc:Choice Requires="a14">
          <p:graphicFrame>
            <p:nvGraphicFramePr>
              <p:cNvPr id="53" name="Table 52"/>
              <p:cNvGraphicFramePr>
                <a:graphicFrameLocks noGrp="1"/>
              </p:cNvGraphicFramePr>
              <p:nvPr>
                <p:extLst>
                  <p:ext uri="{D42A27DB-BD31-4B8C-83A1-F6EECF244321}">
                    <p14:modId xmlns:p14="http://schemas.microsoft.com/office/powerpoint/2010/main" val="4059949450"/>
                  </p:ext>
                </p:extLst>
              </p:nvPr>
            </p:nvGraphicFramePr>
            <p:xfrm>
              <a:off x="3999073" y="5760720"/>
              <a:ext cx="6532245" cy="45720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pPr/>
                          <a14:m>
                            <m:oMathPara xmlns:m="http://schemas.openxmlformats.org/officeDocument/2006/math">
                              <m:oMathParaPr>
                                <m:jc m:val="left"/>
                              </m:oMathParaPr>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0" smtClean="0">
                                        <a:solidFill>
                                          <a:srgbClr val="FF0066"/>
                                        </a:solidFill>
                                        <a:latin typeface="Cambria Math"/>
                                      </a:rPr>
                                      <m:t>𝐈𝐍𝐓𝐀</m:t>
                                    </m:r>
                                  </m:e>
                                </m:acc>
                              </m:oMath>
                            </m:oMathPara>
                          </a14:m>
                          <a:endParaRPr lang="en-US" sz="1200" i="0" dirty="0">
                            <a:solidFill>
                              <a:srgbClr val="FF0066"/>
                            </a:solidFill>
                            <a:latin typeface="Verdana" pitchFamily="34" charset="0"/>
                            <a:ea typeface="Verdana" pitchFamily="34" charset="0"/>
                            <a:cs typeface="Verdana" pitchFamily="34" charset="0"/>
                          </a:endParaRP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Interrupt Acknowledge</a:t>
                          </a:r>
                          <a:r>
                            <a:rPr lang="en-US" sz="1200" dirty="0">
                              <a:solidFill>
                                <a:schemeClr val="tx1"/>
                              </a:solidFill>
                              <a:latin typeface="Verdana" pitchFamily="34" charset="0"/>
                              <a:ea typeface="Verdana" pitchFamily="34" charset="0"/>
                              <a:cs typeface="Verdana" pitchFamily="34" charset="0"/>
                            </a:rPr>
                            <a:t>) When the interrupt request is accepted by the processor, the output is </a:t>
                          </a:r>
                          <a:r>
                            <a:rPr lang="en-US" sz="1200" dirty="0">
                              <a:solidFill>
                                <a:srgbClr val="FF0066"/>
                              </a:solidFill>
                              <a:latin typeface="Verdana" pitchFamily="34" charset="0"/>
                              <a:ea typeface="Verdana" pitchFamily="34" charset="0"/>
                              <a:cs typeface="Verdana" pitchFamily="34" charset="0"/>
                            </a:rPr>
                            <a:t>low </a:t>
                          </a:r>
                          <a:r>
                            <a:rPr lang="en-US" sz="1200" dirty="0">
                              <a:solidFill>
                                <a:schemeClr val="tx1"/>
                              </a:solidFill>
                              <a:latin typeface="Verdana" pitchFamily="34" charset="0"/>
                              <a:ea typeface="Verdana" pitchFamily="34" charset="0"/>
                              <a:cs typeface="Verdana" pitchFamily="34" charset="0"/>
                            </a:rPr>
                            <a:t>on this line.</a:t>
                          </a: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53" name="Table 52"/>
              <p:cNvGraphicFramePr>
                <a:graphicFrameLocks noGrp="1"/>
              </p:cNvGraphicFramePr>
              <p:nvPr>
                <p:extLst>
                  <p:ext uri="{D42A27DB-BD31-4B8C-83A1-F6EECF244321}">
                    <p14:modId xmlns:p14="http://schemas.microsoft.com/office/powerpoint/2010/main" xmlns="" xmlns:a14="http://schemas.microsoft.com/office/drawing/2010/main" val="2490951794"/>
                  </p:ext>
                </p:extLst>
              </p:nvPr>
            </p:nvGraphicFramePr>
            <p:xfrm>
              <a:off x="3385457" y="5760720"/>
              <a:ext cx="5529943" cy="640080"/>
            </p:xfrm>
            <a:graphic>
              <a:graphicData uri="http://schemas.openxmlformats.org/drawingml/2006/table">
                <a:tbl>
                  <a:tblPr firstRow="1" bandRow="1">
                    <a:tableStyleId>{5C22544A-7EE6-4342-B048-85BDC9FD1C3A}</a:tableStyleId>
                  </a:tblPr>
                  <a:tblGrid>
                    <a:gridCol w="938115"/>
                    <a:gridCol w="4591828"/>
                  </a:tblGrid>
                  <a:tr h="640080">
                    <a:tc>
                      <a:txBody>
                        <a:bodyPr/>
                        <a:lstStyle/>
                        <a:p>
                          <a:endParaRPr lang="en-US"/>
                        </a:p>
                      </a:txBody>
                      <a:tcPr>
                        <a:blipFill rotWithShape="1">
                          <a:blip r:embed="rId9"/>
                          <a:stretch>
                            <a:fillRect r="-489610" b="-7619"/>
                          </a:stretch>
                        </a:blipFill>
                      </a:tcPr>
                    </a:tc>
                    <a:tc>
                      <a:txBody>
                        <a:bodyPr/>
                        <a:lstStyle/>
                        <a:p>
                          <a:r>
                            <a:rPr lang="en-US" sz="1200" dirty="0" smtClean="0">
                              <a:solidFill>
                                <a:sysClr val="windowText" lastClr="000000"/>
                              </a:solidFill>
                              <a:latin typeface="Verdana" pitchFamily="34" charset="0"/>
                              <a:ea typeface="Verdana" pitchFamily="34" charset="0"/>
                              <a:cs typeface="Verdana" pitchFamily="34" charset="0"/>
                            </a:rPr>
                            <a:t>(</a:t>
                          </a:r>
                          <a:r>
                            <a:rPr lang="en-US" sz="1200" dirty="0" smtClean="0">
                              <a:solidFill>
                                <a:srgbClr val="FF0066"/>
                              </a:solidFill>
                              <a:latin typeface="Verdana" pitchFamily="34" charset="0"/>
                              <a:ea typeface="Verdana" pitchFamily="34" charset="0"/>
                              <a:cs typeface="Verdana" pitchFamily="34" charset="0"/>
                            </a:rPr>
                            <a:t>Interrupt Acknowledge</a:t>
                          </a:r>
                          <a:r>
                            <a:rPr lang="en-US" sz="1200" dirty="0" smtClean="0">
                              <a:solidFill>
                                <a:schemeClr val="tx1"/>
                              </a:solidFill>
                              <a:latin typeface="Verdana" pitchFamily="34" charset="0"/>
                              <a:ea typeface="Verdana" pitchFamily="34" charset="0"/>
                              <a:cs typeface="Verdana" pitchFamily="34" charset="0"/>
                            </a:rPr>
                            <a:t>) When the interrupt request is accepted by the processor, the output is </a:t>
                          </a:r>
                          <a:r>
                            <a:rPr lang="en-US" sz="1200" dirty="0" smtClean="0">
                              <a:solidFill>
                                <a:srgbClr val="FF0066"/>
                              </a:solidFill>
                              <a:latin typeface="Verdana" pitchFamily="34" charset="0"/>
                              <a:ea typeface="Verdana" pitchFamily="34" charset="0"/>
                              <a:cs typeface="Verdana" pitchFamily="34" charset="0"/>
                            </a:rPr>
                            <a:t>low </a:t>
                          </a:r>
                          <a:r>
                            <a:rPr lang="en-US" sz="1200" dirty="0" smtClean="0">
                              <a:solidFill>
                                <a:schemeClr val="tx1"/>
                              </a:solidFill>
                              <a:latin typeface="Verdana" pitchFamily="34" charset="0"/>
                              <a:ea typeface="Verdana" pitchFamily="34" charset="0"/>
                              <a:cs typeface="Verdana" pitchFamily="34" charset="0"/>
                            </a:rPr>
                            <a:t>on this line.</a:t>
                          </a:r>
                          <a:endParaRPr lang="en-US" sz="1200" dirty="0">
                            <a:solidFill>
                              <a:schemeClr val="tx1"/>
                            </a:solidFill>
                            <a:latin typeface="Verdana" pitchFamily="34" charset="0"/>
                            <a:ea typeface="Verdana" pitchFamily="34" charset="0"/>
                            <a:cs typeface="Verdana" pitchFamily="34" charset="0"/>
                          </a:endParaRPr>
                        </a:p>
                      </a:txBody>
                      <a:tcPr>
                        <a:noFill/>
                      </a:tcPr>
                    </a:tc>
                  </a:tr>
                </a:tbl>
              </a:graphicData>
            </a:graphic>
          </p:graphicFrame>
        </mc:Fallback>
      </mc:AlternateContent>
      <p:sp>
        <p:nvSpPr>
          <p:cNvPr id="48" name="Slide Number Placeholder 47"/>
          <p:cNvSpPr>
            <a:spLocks noGrp="1"/>
          </p:cNvSpPr>
          <p:nvPr>
            <p:ph type="sldNum" sz="quarter" idx="12"/>
          </p:nvPr>
        </p:nvSpPr>
        <p:spPr/>
        <p:txBody>
          <a:bodyPr/>
          <a:lstStyle/>
          <a:p>
            <a:fld id="{85E6815B-E59C-4D87-B1F6-ECBDD22AF1DC}" type="slidenum">
              <a:rPr lang="en-US" smtClean="0"/>
              <a:pPr/>
              <a:t>96</a:t>
            </a:fld>
            <a:endParaRPr lang="en-US" dirty="0"/>
          </a:p>
        </p:txBody>
      </p:sp>
      <p:sp>
        <p:nvSpPr>
          <p:cNvPr id="4" name="Rectangle 3"/>
          <p:cNvSpPr/>
          <p:nvPr/>
        </p:nvSpPr>
        <p:spPr>
          <a:xfrm>
            <a:off x="180042" y="1600200"/>
            <a:ext cx="378047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821" y="5391150"/>
            <a:ext cx="3780473" cy="8382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p:nvSpPr>
        <p:spPr>
          <a:xfrm>
            <a:off x="142242" y="3752851"/>
            <a:ext cx="2162090" cy="1638301"/>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6841159" y="188879"/>
            <a:ext cx="2836033" cy="338554"/>
          </a:xfrm>
          <a:prstGeom prst="rect">
            <a:avLst/>
          </a:prstGeom>
          <a:solidFill>
            <a:srgbClr val="99FFCC"/>
          </a:solidFill>
        </p:spPr>
        <p:txBody>
          <a:bodyPr wrap="none">
            <a:spAutoFit/>
          </a:bodyPr>
          <a:lstStyle/>
          <a:p>
            <a:r>
              <a:rPr lang="en-US" sz="1600" b="1" dirty="0">
                <a:solidFill>
                  <a:srgbClr val="FF0000"/>
                </a:solidFill>
                <a:latin typeface="Verdana" pitchFamily="34" charset="0"/>
                <a:ea typeface="Verdana" pitchFamily="34" charset="0"/>
                <a:cs typeface="Verdana" pitchFamily="34" charset="0"/>
              </a:rPr>
              <a:t>Minimum mode signals</a:t>
            </a:r>
          </a:p>
        </p:txBody>
      </p:sp>
      <p:sp>
        <p:nvSpPr>
          <p:cNvPr id="18" name="Round Same Side Corner Rectangle 17"/>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71190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500"/>
                                        <p:tgtEl>
                                          <p:spTgt spid="49"/>
                                        </p:tgtEl>
                                      </p:cBhvr>
                                    </p:animEffect>
                                  </p:childTnLst>
                                </p:cTn>
                              </p:par>
                              <p:par>
                                <p:cTn id="16" presetID="42" presetClass="path" presetSubtype="0" accel="50000" decel="50000" fill="hold" grpId="1" nodeType="withEffect">
                                  <p:stCondLst>
                                    <p:cond delay="0"/>
                                  </p:stCondLst>
                                  <p:childTnLst>
                                    <p:animMotion origin="layout" path="M 2.77778E-6 1.85185E-6 L 2.77778E-6 0.03171 " pathEditMode="relative" rAng="0" ptsTypes="AA">
                                      <p:cBhvr>
                                        <p:cTn id="17" dur="500" fill="hold"/>
                                        <p:tgtEl>
                                          <p:spTgt spid="44"/>
                                        </p:tgtEl>
                                        <p:attrNameLst>
                                          <p:attrName>ppt_x</p:attrName>
                                          <p:attrName>ppt_y</p:attrName>
                                        </p:attrNameLst>
                                      </p:cBhvr>
                                      <p:rCtr x="0" y="1574"/>
                                    </p:animMotion>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42" presetClass="path" presetSubtype="0" accel="50000" decel="50000" fill="hold" grpId="2" nodeType="withEffect">
                                  <p:stCondLst>
                                    <p:cond delay="0"/>
                                  </p:stCondLst>
                                  <p:childTnLst>
                                    <p:animMotion origin="layout" path="M 2.77778E-6 0.03171 L 2.77778E-6 0.06342 " pathEditMode="relative" rAng="0" ptsTypes="AA">
                                      <p:cBhvr>
                                        <p:cTn id="24" dur="500" fill="hold"/>
                                        <p:tgtEl>
                                          <p:spTgt spid="44"/>
                                        </p:tgtEl>
                                        <p:attrNameLst>
                                          <p:attrName>ppt_x</p:attrName>
                                          <p:attrName>ppt_y</p:attrName>
                                        </p:attrNameLst>
                                      </p:cBhvr>
                                      <p:rCtr x="0" y="1574"/>
                                    </p:animMotion>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par>
                                <p:cTn id="30" presetID="64" presetClass="path" presetSubtype="0" accel="50000" decel="50000" fill="hold" grpId="3" nodeType="withEffect">
                                  <p:stCondLst>
                                    <p:cond delay="0"/>
                                  </p:stCondLst>
                                  <p:childTnLst>
                                    <p:animMotion origin="layout" path="M 2.77778E-6 0.06412 L 2.77778E-6 -0.03588 " pathEditMode="relative" rAng="0" ptsTypes="AA">
                                      <p:cBhvr>
                                        <p:cTn id="31" dur="500" fill="hold"/>
                                        <p:tgtEl>
                                          <p:spTgt spid="44"/>
                                        </p:tgtEl>
                                        <p:attrNameLst>
                                          <p:attrName>ppt_x</p:attrName>
                                          <p:attrName>ppt_y</p:attrName>
                                        </p:attrNameLst>
                                      </p:cBhvr>
                                      <p:rCtr x="0" y="-5000"/>
                                    </p:animMotion>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64" presetClass="path" presetSubtype="0" accel="50000" decel="50000" fill="hold" grpId="4" nodeType="withEffect">
                                  <p:stCondLst>
                                    <p:cond delay="0"/>
                                  </p:stCondLst>
                                  <p:childTnLst>
                                    <p:animMotion origin="layout" path="M 2.77778E-6 -0.03496 L 2.77778E-6 -0.0581 " pathEditMode="relative" rAng="0" ptsTypes="AA">
                                      <p:cBhvr>
                                        <p:cTn id="38" dur="500" fill="hold"/>
                                        <p:tgtEl>
                                          <p:spTgt spid="44"/>
                                        </p:tgtEl>
                                        <p:attrNameLst>
                                          <p:attrName>ppt_x</p:attrName>
                                          <p:attrName>ppt_y</p:attrName>
                                        </p:attrNameLst>
                                      </p:cBhvr>
                                      <p:rCtr x="0" y="-1157"/>
                                    </p:animMotion>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par>
                                <p:cTn id="44" presetID="42" presetClass="path" presetSubtype="0" accel="50000" decel="50000" fill="hold" grpId="5" nodeType="withEffect">
                                  <p:stCondLst>
                                    <p:cond delay="0"/>
                                  </p:stCondLst>
                                  <p:childTnLst>
                                    <p:animMotion origin="layout" path="M 2.77778E-6 -0.05648 L 2.77778E-6 0.08819 " pathEditMode="relative" rAng="0" ptsTypes="AA">
                                      <p:cBhvr>
                                        <p:cTn id="45" dur="500" fill="hold"/>
                                        <p:tgtEl>
                                          <p:spTgt spid="44"/>
                                        </p:tgtEl>
                                        <p:attrNameLst>
                                          <p:attrName>ppt_x</p:attrName>
                                          <p:attrName>ppt_y</p:attrName>
                                        </p:attrNameLst>
                                      </p:cBhvr>
                                      <p:rCtr x="0" y="722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44" grpId="2" animBg="1"/>
      <p:bldP spid="44" grpId="3" animBg="1"/>
      <p:bldP spid="44" grpId="4" animBg="1"/>
      <p:bldP spid="44" grpId="5"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2005967" y="3733800"/>
            <a:ext cx="1530191" cy="242084"/>
          </a:xfrm>
          <a:prstGeom prst="rect">
            <a:avLst/>
          </a:prstGeom>
          <a:solidFill>
            <a:srgbClr val="99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720090" y="404324"/>
            <a:ext cx="2880360" cy="338554"/>
          </a:xfrm>
          <a:prstGeom prst="rect">
            <a:avLst/>
          </a:prstGeom>
          <a:noFill/>
        </p:spPr>
        <p:txBody>
          <a:bodyPr wrap="square" rtlCol="0">
            <a:spAutoFit/>
          </a:bodyPr>
          <a:lstStyle/>
          <a:p>
            <a:pPr algn="ctr"/>
            <a:r>
              <a:rPr lang="en-US" sz="1600" b="1" dirty="0">
                <a:latin typeface="Octapost NBP" pitchFamily="2" charset="0"/>
              </a:rPr>
              <a:t>8086 Microprocessor</a:t>
            </a:r>
          </a:p>
        </p:txBody>
      </p:sp>
      <p:pic>
        <p:nvPicPr>
          <p:cNvPr id="4098" name="Picture 2" descr="C:\Users\AMMU\Desktop\Microprocessor\8086.png"/>
          <p:cNvPicPr>
            <a:picLocks noChangeAspect="1" noChangeArrowheads="1"/>
          </p:cNvPicPr>
          <p:nvPr/>
        </p:nvPicPr>
        <p:blipFill rotWithShape="1">
          <a:blip r:embed="rId3">
            <a:extLst>
              <a:ext uri="{28A0092B-C50C-407E-A947-70E740481C1C}">
                <a14:useLocalDpi xmlns:a14="http://schemas.microsoft.com/office/drawing/2010/main" val="0"/>
              </a:ext>
            </a:extLst>
          </a:blip>
          <a:srcRect l="1" r="46893"/>
          <a:stretch/>
        </p:blipFill>
        <p:spPr bwMode="auto">
          <a:xfrm>
            <a:off x="328028" y="1868509"/>
            <a:ext cx="3560480" cy="415129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7" name="Table 46"/>
          <p:cNvGraphicFramePr>
            <a:graphicFrameLocks noGrp="1"/>
          </p:cNvGraphicFramePr>
          <p:nvPr>
            <p:extLst>
              <p:ext uri="{D42A27DB-BD31-4B8C-83A1-F6EECF244321}">
                <p14:modId xmlns:p14="http://schemas.microsoft.com/office/powerpoint/2010/main" val="188188195"/>
              </p:ext>
            </p:extLst>
          </p:nvPr>
        </p:nvGraphicFramePr>
        <p:xfrm>
          <a:off x="3819050" y="1091266"/>
          <a:ext cx="6532245" cy="137160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r>
                        <a:rPr lang="en-US" sz="1200" i="0" dirty="0">
                          <a:solidFill>
                            <a:srgbClr val="FF0066"/>
                          </a:solidFill>
                          <a:latin typeface="Verdana" pitchFamily="34" charset="0"/>
                          <a:ea typeface="Verdana" pitchFamily="34" charset="0"/>
                          <a:cs typeface="Verdana" pitchFamily="34" charset="0"/>
                        </a:rPr>
                        <a:t>HOLD</a:t>
                      </a:r>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Indicates to the processor that another</a:t>
                      </a:r>
                      <a:r>
                        <a:rPr lang="en-US" sz="1200" baseline="0" dirty="0">
                          <a:solidFill>
                            <a:sysClr val="windowText" lastClr="000000"/>
                          </a:solidFill>
                          <a:latin typeface="Verdana" pitchFamily="34" charset="0"/>
                          <a:ea typeface="Verdana" pitchFamily="34" charset="0"/>
                          <a:cs typeface="Verdana" pitchFamily="34" charset="0"/>
                        </a:rPr>
                        <a:t> master is requesting the bus access.  Processor issues HLDA in the middle of next clock cycle, after completing the current bus instruction cycle.</a:t>
                      </a:r>
                    </a:p>
                    <a:p>
                      <a:endParaRPr lang="en-US" sz="1200" baseline="0" dirty="0">
                        <a:solidFill>
                          <a:sysClr val="windowText" lastClr="000000"/>
                        </a:solidFill>
                        <a:latin typeface="Verdana" pitchFamily="34" charset="0"/>
                        <a:ea typeface="Verdana" pitchFamily="34" charset="0"/>
                        <a:cs typeface="Verdana" pitchFamily="34" charset="0"/>
                      </a:endParaRPr>
                    </a:p>
                    <a:p>
                      <a:r>
                        <a:rPr lang="en-US" sz="1200" baseline="0" dirty="0">
                          <a:solidFill>
                            <a:sysClr val="windowText" lastClr="000000"/>
                          </a:solidFill>
                          <a:latin typeface="Verdana" pitchFamily="34" charset="0"/>
                          <a:ea typeface="Verdana" pitchFamily="34" charset="0"/>
                          <a:cs typeface="Verdana" pitchFamily="34" charset="0"/>
                        </a:rPr>
                        <a:t>Usually used by the DMA controller to get the control of the bus.</a:t>
                      </a:r>
                    </a:p>
                  </a:txBody>
                  <a:tcPr marL="108013" marR="108013">
                    <a:noFill/>
                  </a:tcPr>
                </a:tc>
                <a:extLst>
                  <a:ext uri="{0D108BD9-81ED-4DB2-BD59-A6C34878D82A}">
                    <a16:rowId xmlns:a16="http://schemas.microsoft.com/office/drawing/2014/main" val="10000"/>
                  </a:ext>
                </a:extLst>
              </a:tr>
            </a:tbl>
          </a:graphicData>
        </a:graphic>
      </p:graphicFrame>
      <p:graphicFrame>
        <p:nvGraphicFramePr>
          <p:cNvPr id="49" name="Table 48"/>
          <p:cNvGraphicFramePr>
            <a:graphicFrameLocks noGrp="1"/>
          </p:cNvGraphicFramePr>
          <p:nvPr>
            <p:extLst>
              <p:ext uri="{D42A27DB-BD31-4B8C-83A1-F6EECF244321}">
                <p14:modId xmlns:p14="http://schemas.microsoft.com/office/powerpoint/2010/main" val="2653517422"/>
              </p:ext>
            </p:extLst>
          </p:nvPr>
        </p:nvGraphicFramePr>
        <p:xfrm>
          <a:off x="3819050" y="2708920"/>
          <a:ext cx="6532245" cy="1817752"/>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1817752">
                <a:tc>
                  <a:txBody>
                    <a:bodyPr/>
                    <a:lstStyle/>
                    <a:p>
                      <a:r>
                        <a:rPr lang="en-US" sz="1200" i="0" dirty="0">
                          <a:solidFill>
                            <a:srgbClr val="FF0066"/>
                          </a:solidFill>
                          <a:latin typeface="Verdana" pitchFamily="34" charset="0"/>
                          <a:ea typeface="Verdana" pitchFamily="34" charset="0"/>
                          <a:cs typeface="Verdana" pitchFamily="34" charset="0"/>
                        </a:rPr>
                        <a:t>HLDA</a:t>
                      </a:r>
                    </a:p>
                  </a:txBody>
                  <a:tcPr marL="108013" marR="108013">
                    <a:noFill/>
                  </a:tcPr>
                </a:tc>
                <a:tc>
                  <a:txBody>
                    <a:bodyPr/>
                    <a:lstStyle/>
                    <a:p>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66"/>
                          </a:solidFill>
                          <a:latin typeface="Verdana" pitchFamily="34" charset="0"/>
                          <a:ea typeface="Verdana" pitchFamily="34" charset="0"/>
                          <a:cs typeface="Verdana" pitchFamily="34" charset="0"/>
                        </a:rPr>
                        <a:t>Hold Acknowledge</a:t>
                      </a:r>
                      <a:r>
                        <a:rPr lang="en-US" sz="1200" dirty="0">
                          <a:solidFill>
                            <a:sysClr val="windowText" lastClr="000000"/>
                          </a:solidFill>
                          <a:latin typeface="Verdana" pitchFamily="34" charset="0"/>
                          <a:ea typeface="Verdana" pitchFamily="34" charset="0"/>
                          <a:cs typeface="Verdana" pitchFamily="34" charset="0"/>
                        </a:rPr>
                        <a:t>) Acknowledge</a:t>
                      </a:r>
                      <a:r>
                        <a:rPr lang="en-US" sz="1200" baseline="0" dirty="0">
                          <a:solidFill>
                            <a:sysClr val="windowText" lastClr="000000"/>
                          </a:solidFill>
                          <a:latin typeface="Verdana" pitchFamily="34" charset="0"/>
                          <a:ea typeface="Verdana" pitchFamily="34" charset="0"/>
                          <a:cs typeface="Verdana" pitchFamily="34" charset="0"/>
                        </a:rPr>
                        <a:t> signal by the processor to the bus master requesting the control of the bus through  HOLD.</a:t>
                      </a:r>
                    </a:p>
                    <a:p>
                      <a:endParaRPr lang="en-US" sz="1200" baseline="0" dirty="0">
                        <a:solidFill>
                          <a:sysClr val="windowText" lastClr="000000"/>
                        </a:solidFill>
                        <a:latin typeface="Verdana" pitchFamily="34" charset="0"/>
                        <a:ea typeface="Verdana" pitchFamily="34" charset="0"/>
                        <a:cs typeface="Verdana" pitchFamily="34" charset="0"/>
                      </a:endParaRPr>
                    </a:p>
                    <a:p>
                      <a:r>
                        <a:rPr lang="en-US" sz="1200" dirty="0">
                          <a:solidFill>
                            <a:sysClr val="windowText" lastClr="000000"/>
                          </a:solidFill>
                          <a:latin typeface="Verdana" pitchFamily="34" charset="0"/>
                          <a:ea typeface="Verdana" pitchFamily="34" charset="0"/>
                          <a:cs typeface="Verdana" pitchFamily="34" charset="0"/>
                        </a:rPr>
                        <a:t>The acknowledge</a:t>
                      </a:r>
                      <a:r>
                        <a:rPr lang="en-US" sz="1200" baseline="0" dirty="0">
                          <a:solidFill>
                            <a:sysClr val="windowText" lastClr="000000"/>
                          </a:solidFill>
                          <a:latin typeface="Verdana" pitchFamily="34" charset="0"/>
                          <a:ea typeface="Verdana" pitchFamily="34" charset="0"/>
                          <a:cs typeface="Verdana" pitchFamily="34" charset="0"/>
                        </a:rPr>
                        <a:t> is asserted high, when the processor accepts HOLD.</a:t>
                      </a:r>
                    </a:p>
                    <a:p>
                      <a:endParaRPr lang="en-US" sz="1200" baseline="0" dirty="0">
                        <a:solidFill>
                          <a:sysClr val="windowText" lastClr="000000"/>
                        </a:solidFill>
                        <a:latin typeface="Verdana" pitchFamily="34" charset="0"/>
                        <a:ea typeface="Verdana" pitchFamily="34" charset="0"/>
                        <a:cs typeface="Verdana" pitchFamily="34" charset="0"/>
                      </a:endParaRPr>
                    </a:p>
                    <a:p>
                      <a:r>
                        <a:rPr lang="en-US" sz="1200" baseline="0" dirty="0">
                          <a:solidFill>
                            <a:sysClr val="windowText" lastClr="000000"/>
                          </a:solidFill>
                          <a:latin typeface="Verdana" pitchFamily="34" charset="0"/>
                          <a:ea typeface="Verdana" pitchFamily="34" charset="0"/>
                          <a:cs typeface="Verdana" pitchFamily="34" charset="0"/>
                        </a:rPr>
                        <a:t>RD signal remains </a:t>
                      </a:r>
                      <a:r>
                        <a:rPr lang="en-US" sz="1200" baseline="0" dirty="0" err="1">
                          <a:solidFill>
                            <a:sysClr val="windowText" lastClr="000000"/>
                          </a:solidFill>
                          <a:latin typeface="Verdana" pitchFamily="34" charset="0"/>
                          <a:ea typeface="Verdana" pitchFamily="34" charset="0"/>
                          <a:cs typeface="Verdana" pitchFamily="34" charset="0"/>
                        </a:rPr>
                        <a:t>tristated</a:t>
                      </a:r>
                      <a:endParaRPr lang="en-US" sz="120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p:sp>
        <p:nvSpPr>
          <p:cNvPr id="48" name="Slide Number Placeholder 47"/>
          <p:cNvSpPr>
            <a:spLocks noGrp="1"/>
          </p:cNvSpPr>
          <p:nvPr>
            <p:ph type="sldNum" sz="quarter" idx="12"/>
          </p:nvPr>
        </p:nvSpPr>
        <p:spPr/>
        <p:txBody>
          <a:bodyPr/>
          <a:lstStyle/>
          <a:p>
            <a:fld id="{85E6815B-E59C-4D87-B1F6-ECBDD22AF1DC}" type="slidenum">
              <a:rPr lang="en-US" smtClean="0"/>
              <a:pPr/>
              <a:t>97</a:t>
            </a:fld>
            <a:endParaRPr lang="en-US" dirty="0"/>
          </a:p>
        </p:txBody>
      </p:sp>
      <p:sp>
        <p:nvSpPr>
          <p:cNvPr id="10" name="Rectangle 9"/>
          <p:cNvSpPr/>
          <p:nvPr/>
        </p:nvSpPr>
        <p:spPr>
          <a:xfrm>
            <a:off x="1" y="1600200"/>
            <a:ext cx="378047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821" y="5391150"/>
            <a:ext cx="3780473" cy="8382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820" y="3752851"/>
            <a:ext cx="2162090" cy="1638301"/>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841159" y="188879"/>
            <a:ext cx="2836033" cy="338554"/>
          </a:xfrm>
          <a:prstGeom prst="rect">
            <a:avLst/>
          </a:prstGeom>
          <a:solidFill>
            <a:srgbClr val="99FFCC"/>
          </a:solidFill>
        </p:spPr>
        <p:txBody>
          <a:bodyPr wrap="none">
            <a:spAutoFit/>
          </a:bodyPr>
          <a:lstStyle/>
          <a:p>
            <a:r>
              <a:rPr lang="en-US" sz="1600" b="1" dirty="0">
                <a:solidFill>
                  <a:srgbClr val="FF0000"/>
                </a:solidFill>
                <a:latin typeface="Verdana" pitchFamily="34" charset="0"/>
                <a:ea typeface="Verdana" pitchFamily="34" charset="0"/>
                <a:cs typeface="Verdana" pitchFamily="34" charset="0"/>
              </a:rPr>
              <a:t>Minimum mode signals</a:t>
            </a:r>
          </a:p>
        </p:txBody>
      </p:sp>
      <p:sp>
        <p:nvSpPr>
          <p:cNvPr id="15" name="Round Same Side Corner Rectangle 14"/>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870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7"/>
                                        </p:tgtEl>
                                        <p:attrNameLst>
                                          <p:attrName>style.visibility</p:attrName>
                                        </p:attrNameLst>
                                      </p:cBhvr>
                                      <p:to>
                                        <p:strVal val="visible"/>
                                      </p:to>
                                    </p:set>
                                    <p:anim calcmode="lin" valueType="num">
                                      <p:cBhvr additive="base">
                                        <p:cTn id="14" dur="500" fill="hold"/>
                                        <p:tgtEl>
                                          <p:spTgt spid="47"/>
                                        </p:tgtEl>
                                        <p:attrNameLst>
                                          <p:attrName>ppt_x</p:attrName>
                                        </p:attrNameLst>
                                      </p:cBhvr>
                                      <p:tavLst>
                                        <p:tav tm="0">
                                          <p:val>
                                            <p:strVal val="#ppt_x"/>
                                          </p:val>
                                        </p:tav>
                                        <p:tav tm="100000">
                                          <p:val>
                                            <p:strVal val="#ppt_x"/>
                                          </p:val>
                                        </p:tav>
                                      </p:tavLst>
                                    </p:anim>
                                    <p:anim calcmode="lin" valueType="num">
                                      <p:cBhvr additive="base">
                                        <p:cTn id="15"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fade">
                                      <p:cBhvr>
                                        <p:cTn id="2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2128766" y="4338891"/>
            <a:ext cx="1683210" cy="627902"/>
          </a:xfrm>
          <a:prstGeom prst="rect">
            <a:avLst/>
          </a:prstGeom>
          <a:solidFill>
            <a:srgbClr val="99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504132" y="592724"/>
            <a:ext cx="2880360" cy="338554"/>
          </a:xfrm>
          <a:prstGeom prst="rect">
            <a:avLst/>
          </a:prstGeom>
          <a:noFill/>
        </p:spPr>
        <p:txBody>
          <a:bodyPr wrap="square" rtlCol="0">
            <a:spAutoFit/>
          </a:bodyPr>
          <a:lstStyle/>
          <a:p>
            <a:pPr algn="ctr"/>
            <a:r>
              <a:rPr lang="en-US" sz="1600" b="1" dirty="0">
                <a:latin typeface="Octapost NBP" pitchFamily="2" charset="0"/>
              </a:rPr>
              <a:t>8086 Microprocessor</a:t>
            </a:r>
          </a:p>
        </p:txBody>
      </p:sp>
      <mc:AlternateContent xmlns:mc="http://schemas.openxmlformats.org/markup-compatibility/2006" xmlns:a14="http://schemas.microsoft.com/office/drawing/2010/main">
        <mc:Choice Requires="a14">
          <p:sp>
            <p:nvSpPr>
              <p:cNvPr id="45" name="TextBox 44"/>
              <p:cNvSpPr txBox="1"/>
              <p:nvPr/>
            </p:nvSpPr>
            <p:spPr>
              <a:xfrm>
                <a:off x="4050506" y="762003"/>
                <a:ext cx="6300788" cy="954107"/>
              </a:xfrm>
              <a:prstGeom prst="rect">
                <a:avLst/>
              </a:prstGeom>
              <a:solidFill>
                <a:srgbClr val="FFFFCC"/>
              </a:solidFill>
            </p:spPr>
            <p:txBody>
              <a:bodyPr wrap="square" rtlCol="0">
                <a:spAutoFit/>
              </a:bodyPr>
              <a:lstStyle/>
              <a:p>
                <a:pPr algn="ctr"/>
                <a:r>
                  <a:rPr lang="en-US" sz="1400" b="1" dirty="0">
                    <a:latin typeface="Verdana" pitchFamily="34" charset="0"/>
                    <a:ea typeface="Verdana" pitchFamily="34" charset="0"/>
                    <a:cs typeface="Verdana" pitchFamily="34" charset="0"/>
                  </a:rPr>
                  <a:t>During maximum mode operation, the MN/ </a:t>
                </a:r>
                <a14:m>
                  <m:oMath xmlns:m="http://schemas.openxmlformats.org/officeDocument/2006/math">
                    <m:acc>
                      <m:accPr>
                        <m:chr m:val="̅"/>
                        <m:ctrlPr>
                          <a:rPr lang="en-US" sz="1400" b="1" i="1" dirty="0" smtClean="0">
                            <a:latin typeface="Cambria Math" panose="02040503050406030204" pitchFamily="18" charset="0"/>
                          </a:rPr>
                        </m:ctrlPr>
                      </m:accPr>
                      <m:e>
                        <m:r>
                          <a:rPr lang="en-US" sz="1400" b="1" i="0" dirty="0" smtClean="0">
                            <a:latin typeface="Cambria Math"/>
                          </a:rPr>
                          <m:t>𝐌𝐗</m:t>
                        </m:r>
                      </m:e>
                    </m:acc>
                  </m:oMath>
                </a14:m>
                <a:r>
                  <a:rPr lang="en-US" sz="1400" b="1" dirty="0">
                    <a:latin typeface="Verdana" pitchFamily="34" charset="0"/>
                    <a:ea typeface="Verdana" pitchFamily="34" charset="0"/>
                    <a:cs typeface="Verdana" pitchFamily="34" charset="0"/>
                  </a:rPr>
                  <a:t> is grounded (logic low)</a:t>
                </a:r>
              </a:p>
              <a:p>
                <a:pPr algn="ctr"/>
                <a:endParaRPr lang="en-US" sz="1400" b="1" dirty="0">
                  <a:latin typeface="Verdana" pitchFamily="34" charset="0"/>
                  <a:ea typeface="Verdana" pitchFamily="34" charset="0"/>
                  <a:cs typeface="Verdana" pitchFamily="34" charset="0"/>
                </a:endParaRPr>
              </a:p>
              <a:p>
                <a:pPr algn="ctr"/>
                <a:r>
                  <a:rPr lang="en-US" sz="1400" b="1" dirty="0">
                    <a:latin typeface="Verdana" pitchFamily="34" charset="0"/>
                    <a:ea typeface="Verdana" pitchFamily="34" charset="0"/>
                    <a:cs typeface="Verdana" pitchFamily="34" charset="0"/>
                  </a:rPr>
                  <a:t>Pins 24 -31 are reassigned</a:t>
                </a:r>
              </a:p>
            </p:txBody>
          </p:sp>
        </mc:Choice>
        <mc:Fallback xmlns="">
          <p:sp>
            <p:nvSpPr>
              <p:cNvPr id="45" name="TextBox 44"/>
              <p:cNvSpPr txBox="1">
                <a:spLocks noRot="1" noChangeAspect="1" noMove="1" noResize="1" noEditPoints="1" noAdjustHandles="1" noChangeArrowheads="1" noChangeShapeType="1" noTextEdit="1"/>
              </p:cNvSpPr>
              <p:nvPr/>
            </p:nvSpPr>
            <p:spPr>
              <a:xfrm>
                <a:off x="3429000" y="762000"/>
                <a:ext cx="5334000" cy="954107"/>
              </a:xfrm>
              <a:prstGeom prst="rect">
                <a:avLst/>
              </a:prstGeom>
              <a:blipFill rotWithShape="1">
                <a:blip r:embed="rId3"/>
                <a:stretch>
                  <a:fillRect t="-637" b="-50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7" name="Table 46"/>
              <p:cNvGraphicFramePr>
                <a:graphicFrameLocks noGrp="1"/>
              </p:cNvGraphicFramePr>
              <p:nvPr>
                <p:extLst>
                  <p:ext uri="{D42A27DB-BD31-4B8C-83A1-F6EECF244321}">
                    <p14:modId xmlns:p14="http://schemas.microsoft.com/office/powerpoint/2010/main" val="477362674"/>
                  </p:ext>
                </p:extLst>
              </p:nvPr>
            </p:nvGraphicFramePr>
            <p:xfrm>
              <a:off x="3999073" y="2133600"/>
              <a:ext cx="6532245" cy="118872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pPr algn="just"/>
                          <a14:m>
                            <m:oMath xmlns:m="http://schemas.openxmlformats.org/officeDocument/2006/math">
                              <m:acc>
                                <m:accPr>
                                  <m:chr m:val="̅"/>
                                  <m:ctrlPr>
                                    <a:rPr lang="en-US" sz="1200" i="1" smtClean="0">
                                      <a:solidFill>
                                        <a:srgbClr val="FF0066"/>
                                      </a:solidFill>
                                      <a:latin typeface="Cambria Math" panose="02040503050406030204" pitchFamily="18" charset="0"/>
                                    </a:rPr>
                                  </m:ctrlPr>
                                </m:accPr>
                                <m:e>
                                  <m:sSub>
                                    <m:sSubPr>
                                      <m:ctrlPr>
                                        <a:rPr lang="en-US" sz="1200" i="1" smtClean="0">
                                          <a:solidFill>
                                            <a:srgbClr val="FF0066"/>
                                          </a:solidFill>
                                          <a:latin typeface="Cambria Math" panose="02040503050406030204" pitchFamily="18" charset="0"/>
                                        </a:rPr>
                                      </m:ctrlPr>
                                    </m:sSubPr>
                                    <m:e>
                                      <m:r>
                                        <a:rPr lang="en-US" sz="1200" b="1" i="1" smtClean="0">
                                          <a:solidFill>
                                            <a:srgbClr val="FF0066"/>
                                          </a:solidFill>
                                          <a:latin typeface="Cambria Math"/>
                                        </a:rPr>
                                        <m:t>𝑺</m:t>
                                      </m:r>
                                    </m:e>
                                    <m:sub>
                                      <m:r>
                                        <a:rPr lang="en-US" sz="1200" b="1" i="1" smtClean="0">
                                          <a:solidFill>
                                            <a:srgbClr val="FF0066"/>
                                          </a:solidFill>
                                          <a:latin typeface="Cambria Math"/>
                                        </a:rPr>
                                        <m:t>𝟎</m:t>
                                      </m:r>
                                    </m:sub>
                                  </m:sSub>
                                </m:e>
                              </m:acc>
                            </m:oMath>
                          </a14:m>
                          <a:r>
                            <a:rPr lang="en-US" sz="1200" i="0" dirty="0">
                              <a:solidFill>
                                <a:sysClr val="windowText" lastClr="000000"/>
                              </a:solidFill>
                              <a:latin typeface="Verdana" pitchFamily="34" charset="0"/>
                              <a:ea typeface="Verdana" pitchFamily="34" charset="0"/>
                              <a:cs typeface="Verdana" pitchFamily="34" charset="0"/>
                            </a:rPr>
                            <a:t>,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sSub>
                                    <m:sSubPr>
                                      <m:ctrlPr>
                                        <a:rPr lang="en-US" sz="1200" i="1" smtClean="0">
                                          <a:solidFill>
                                            <a:srgbClr val="FF0066"/>
                                          </a:solidFill>
                                          <a:latin typeface="Cambria Math" panose="02040503050406030204" pitchFamily="18" charset="0"/>
                                        </a:rPr>
                                      </m:ctrlPr>
                                    </m:sSubPr>
                                    <m:e>
                                      <m:r>
                                        <a:rPr lang="en-US" sz="1200" b="1" i="1" smtClean="0">
                                          <a:solidFill>
                                            <a:srgbClr val="FF0066"/>
                                          </a:solidFill>
                                          <a:latin typeface="Cambria Math"/>
                                        </a:rPr>
                                        <m:t>𝑺</m:t>
                                      </m:r>
                                    </m:e>
                                    <m:sub>
                                      <m:r>
                                        <a:rPr lang="en-US" sz="1200" b="1" i="1" smtClean="0">
                                          <a:solidFill>
                                            <a:srgbClr val="FF0066"/>
                                          </a:solidFill>
                                          <a:latin typeface="Cambria Math"/>
                                        </a:rPr>
                                        <m:t>𝟏</m:t>
                                      </m:r>
                                    </m:sub>
                                  </m:sSub>
                                </m:e>
                              </m:acc>
                            </m:oMath>
                          </a14:m>
                          <a:r>
                            <a:rPr lang="en-US" sz="1200" i="0" dirty="0">
                              <a:solidFill>
                                <a:sysClr val="windowText" lastClr="000000"/>
                              </a:solidFill>
                              <a:latin typeface="Verdana" pitchFamily="34" charset="0"/>
                              <a:ea typeface="Verdana" pitchFamily="34" charset="0"/>
                              <a:cs typeface="Verdana" pitchFamily="34" charset="0"/>
                            </a:rPr>
                            <a:t>,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sSub>
                                    <m:sSubPr>
                                      <m:ctrlPr>
                                        <a:rPr lang="en-US" sz="1200" i="1" smtClean="0">
                                          <a:solidFill>
                                            <a:srgbClr val="FF0066"/>
                                          </a:solidFill>
                                          <a:latin typeface="Cambria Math" panose="02040503050406030204" pitchFamily="18" charset="0"/>
                                        </a:rPr>
                                      </m:ctrlPr>
                                    </m:sSubPr>
                                    <m:e>
                                      <m:r>
                                        <a:rPr lang="en-US" sz="1200" b="1" i="1" smtClean="0">
                                          <a:solidFill>
                                            <a:srgbClr val="FF0066"/>
                                          </a:solidFill>
                                          <a:latin typeface="Cambria Math"/>
                                        </a:rPr>
                                        <m:t>𝑺</m:t>
                                      </m:r>
                                    </m:e>
                                    <m:sub>
                                      <m:r>
                                        <a:rPr lang="en-US" sz="1200" b="1" i="1" smtClean="0">
                                          <a:solidFill>
                                            <a:srgbClr val="FF0066"/>
                                          </a:solidFill>
                                          <a:latin typeface="Cambria Math"/>
                                        </a:rPr>
                                        <m:t>𝟐</m:t>
                                      </m:r>
                                    </m:sub>
                                  </m:sSub>
                                </m:e>
                              </m:acc>
                            </m:oMath>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pPr algn="just"/>
                          <a:r>
                            <a:rPr lang="en-US" sz="1200" dirty="0">
                              <a:solidFill>
                                <a:srgbClr val="FF0066"/>
                              </a:solidFill>
                              <a:latin typeface="Verdana" pitchFamily="34" charset="0"/>
                              <a:ea typeface="Verdana" pitchFamily="34" charset="0"/>
                              <a:cs typeface="Verdana" pitchFamily="34" charset="0"/>
                            </a:rPr>
                            <a:t>Status signals</a:t>
                          </a:r>
                          <a:r>
                            <a:rPr lang="en-US" sz="1200" baseline="0" dirty="0">
                              <a:solidFill>
                                <a:sysClr val="windowText" lastClr="000000"/>
                              </a:solidFill>
                              <a:latin typeface="Verdana" pitchFamily="34" charset="0"/>
                              <a:ea typeface="Verdana" pitchFamily="34" charset="0"/>
                              <a:cs typeface="Verdana" pitchFamily="34" charset="0"/>
                            </a:rPr>
                            <a:t> which indicate the type of operation being carried out by the processor. These become active during T4 of the previous cycle and remain active during T1 &amp; T2 of the current bus cycle. Status lines return to passive during T3 so that they may again become active for the next bus cycle during T4.</a:t>
                          </a:r>
                          <a:endParaRPr lang="en-US" sz="120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47" name="Table 46"/>
              <p:cNvGraphicFramePr>
                <a:graphicFrameLocks noGrp="1"/>
              </p:cNvGraphicFramePr>
              <p:nvPr>
                <p:extLst>
                  <p:ext uri="{D42A27DB-BD31-4B8C-83A1-F6EECF244321}">
                    <p14:modId xmlns:p14="http://schemas.microsoft.com/office/powerpoint/2010/main" val="1445115392"/>
                  </p:ext>
                </p:extLst>
              </p:nvPr>
            </p:nvGraphicFramePr>
            <p:xfrm>
              <a:off x="3385457" y="2133600"/>
              <a:ext cx="5529943" cy="1371600"/>
            </p:xfrm>
            <a:graphic>
              <a:graphicData uri="http://schemas.openxmlformats.org/drawingml/2006/table">
                <a:tbl>
                  <a:tblPr firstRow="1" bandRow="1">
                    <a:tableStyleId>{5C22544A-7EE6-4342-B048-85BDC9FD1C3A}</a:tableStyleId>
                  </a:tblPr>
                  <a:tblGrid>
                    <a:gridCol w="938115"/>
                    <a:gridCol w="4591828"/>
                  </a:tblGrid>
                  <a:tr h="1371600">
                    <a:tc>
                      <a:txBody>
                        <a:bodyPr/>
                        <a:lstStyle/>
                        <a:p>
                          <a:endParaRPr lang="en-US"/>
                        </a:p>
                      </a:txBody>
                      <a:tcPr>
                        <a:blipFill rotWithShape="0">
                          <a:blip r:embed="rId4"/>
                          <a:stretch>
                            <a:fillRect l="-649" t="-889" r="-492208" b="-3556"/>
                          </a:stretch>
                        </a:blipFill>
                      </a:tcPr>
                    </a:tc>
                    <a:tc>
                      <a:txBody>
                        <a:bodyPr/>
                        <a:lstStyle/>
                        <a:p>
                          <a:pPr algn="just"/>
                          <a:r>
                            <a:rPr lang="en-US" sz="1200" dirty="0" smtClean="0">
                              <a:solidFill>
                                <a:srgbClr val="FF0066"/>
                              </a:solidFill>
                              <a:latin typeface="Verdana" pitchFamily="34" charset="0"/>
                              <a:ea typeface="Verdana" pitchFamily="34" charset="0"/>
                              <a:cs typeface="Verdana" pitchFamily="34" charset="0"/>
                            </a:rPr>
                            <a:t>Status </a:t>
                          </a:r>
                          <a:r>
                            <a:rPr lang="en-US" sz="1200" dirty="0" smtClean="0">
                              <a:solidFill>
                                <a:srgbClr val="FF0066"/>
                              </a:solidFill>
                              <a:latin typeface="Verdana" pitchFamily="34" charset="0"/>
                              <a:ea typeface="Verdana" pitchFamily="34" charset="0"/>
                              <a:cs typeface="Verdana" pitchFamily="34" charset="0"/>
                            </a:rPr>
                            <a:t>signals</a:t>
                          </a:r>
                          <a:r>
                            <a:rPr lang="en-US" sz="1200" baseline="0" dirty="0" smtClean="0">
                              <a:solidFill>
                                <a:sysClr val="windowText" lastClr="000000"/>
                              </a:solidFill>
                              <a:latin typeface="Verdana" pitchFamily="34" charset="0"/>
                              <a:ea typeface="Verdana" pitchFamily="34" charset="0"/>
                              <a:cs typeface="Verdana" pitchFamily="34" charset="0"/>
                            </a:rPr>
                            <a:t> which indicate the type of operation being carried out by the processor. These become active during T4 of the previous cycle and remain active during T1 &amp; T2 of the current bus cycle. Status lines return to passive during T3 so that they may again become active for the next bus cycle during T4.</a:t>
                          </a:r>
                          <a:endParaRPr lang="en-US" sz="1200" dirty="0">
                            <a:solidFill>
                              <a:sysClr val="windowText" lastClr="000000"/>
                            </a:solidFill>
                            <a:latin typeface="Verdana" pitchFamily="34" charset="0"/>
                            <a:ea typeface="Verdana" pitchFamily="34" charset="0"/>
                            <a:cs typeface="Verdana" pitchFamily="34" charset="0"/>
                          </a:endParaRPr>
                        </a:p>
                      </a:txBody>
                      <a:tcPr>
                        <a:noFill/>
                      </a:tcPr>
                    </a:tc>
                  </a:tr>
                </a:tbl>
              </a:graphicData>
            </a:graphic>
          </p:graphicFrame>
        </mc:Fallback>
      </mc:AlternateContent>
      <p:sp>
        <p:nvSpPr>
          <p:cNvPr id="48" name="Slide Number Placeholder 47"/>
          <p:cNvSpPr>
            <a:spLocks noGrp="1"/>
          </p:cNvSpPr>
          <p:nvPr>
            <p:ph type="sldNum" sz="quarter" idx="12"/>
          </p:nvPr>
        </p:nvSpPr>
        <p:spPr/>
        <p:txBody>
          <a:bodyPr/>
          <a:lstStyle/>
          <a:p>
            <a:fld id="{85E6815B-E59C-4D87-B1F6-ECBDD22AF1DC}" type="slidenum">
              <a:rPr lang="en-US" smtClean="0"/>
              <a:pPr/>
              <a:t>98</a:t>
            </a:fld>
            <a:endParaRPr lang="en-US" dirty="0"/>
          </a:p>
        </p:txBody>
      </p:sp>
      <p:pic>
        <p:nvPicPr>
          <p:cNvPr id="1026" name="Picture 2" descr="C:\Users\APARNA\Desktop\Microprocessor\8086_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461" y="1847850"/>
            <a:ext cx="3783070" cy="41719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1" y="1600200"/>
            <a:ext cx="378047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821" y="5391150"/>
            <a:ext cx="3780473" cy="8382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0" y="3752851"/>
            <a:ext cx="2162090" cy="1638301"/>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841157" y="188879"/>
            <a:ext cx="2895344" cy="338554"/>
          </a:xfrm>
          <a:prstGeom prst="rect">
            <a:avLst/>
          </a:prstGeom>
          <a:solidFill>
            <a:srgbClr val="FFC000"/>
          </a:solidFill>
        </p:spPr>
        <p:txBody>
          <a:bodyPr wrap="none">
            <a:spAutoFit/>
          </a:bodyPr>
          <a:lstStyle/>
          <a:p>
            <a:r>
              <a:rPr lang="en-US" sz="1600" b="1" dirty="0">
                <a:solidFill>
                  <a:srgbClr val="FF0000"/>
                </a:solidFill>
                <a:latin typeface="Verdana" pitchFamily="34" charset="0"/>
                <a:ea typeface="Verdana" pitchFamily="34" charset="0"/>
                <a:cs typeface="Verdana" pitchFamily="34" charset="0"/>
              </a:rPr>
              <a:t>Maximum mode signals</a:t>
            </a:r>
          </a:p>
        </p:txBody>
      </p:sp>
      <p:sp>
        <p:nvSpPr>
          <p:cNvPr id="14" name="Round Same Side Corner Rectangle 13"/>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B028319-E4F1-4B16-8EA1-A6D56169F2BB}"/>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0"/>
                    </a14:imgEffect>
                    <a14:imgEffect>
                      <a14:brightnessContrast bright="40000" contrast="-40000"/>
                    </a14:imgEffect>
                  </a14:imgLayer>
                </a14:imgProps>
              </a:ext>
            </a:extLst>
          </a:blip>
          <a:stretch>
            <a:fillRect/>
          </a:stretch>
        </p:blipFill>
        <p:spPr>
          <a:xfrm>
            <a:off x="4968627" y="3533775"/>
            <a:ext cx="5133975" cy="2276475"/>
          </a:xfrm>
          <a:prstGeom prst="rect">
            <a:avLst/>
          </a:prstGeom>
        </p:spPr>
      </p:pic>
    </p:spTree>
    <p:extLst>
      <p:ext uri="{BB962C8B-B14F-4D97-AF65-F5344CB8AC3E}">
        <p14:creationId xmlns:p14="http://schemas.microsoft.com/office/powerpoint/2010/main" val="254426822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2128766" y="4953002"/>
            <a:ext cx="1683210" cy="427877"/>
          </a:xfrm>
          <a:prstGeom prst="rect">
            <a:avLst/>
          </a:prstGeom>
          <a:solidFill>
            <a:srgbClr val="99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576139" y="515382"/>
            <a:ext cx="2880360" cy="338554"/>
          </a:xfrm>
          <a:prstGeom prst="rect">
            <a:avLst/>
          </a:prstGeom>
          <a:noFill/>
        </p:spPr>
        <p:txBody>
          <a:bodyPr wrap="square" rtlCol="0">
            <a:spAutoFit/>
          </a:bodyPr>
          <a:lstStyle/>
          <a:p>
            <a:pPr algn="ctr"/>
            <a:r>
              <a:rPr lang="en-US" sz="1600" b="1" dirty="0">
                <a:latin typeface="Octapost NBP" pitchFamily="2" charset="0"/>
              </a:rPr>
              <a:t>8086 Microprocessor</a:t>
            </a:r>
          </a:p>
        </p:txBody>
      </p:sp>
      <mc:AlternateContent xmlns:mc="http://schemas.openxmlformats.org/markup-compatibility/2006" xmlns:a14="http://schemas.microsoft.com/office/drawing/2010/main">
        <mc:Choice Requires="a14">
          <p:sp>
            <p:nvSpPr>
              <p:cNvPr id="45" name="TextBox 44"/>
              <p:cNvSpPr txBox="1"/>
              <p:nvPr/>
            </p:nvSpPr>
            <p:spPr>
              <a:xfrm>
                <a:off x="4050506" y="762003"/>
                <a:ext cx="6300788" cy="954107"/>
              </a:xfrm>
              <a:prstGeom prst="rect">
                <a:avLst/>
              </a:prstGeom>
              <a:solidFill>
                <a:srgbClr val="FFFFCC"/>
              </a:solidFill>
            </p:spPr>
            <p:txBody>
              <a:bodyPr wrap="square" rtlCol="0">
                <a:spAutoFit/>
              </a:bodyPr>
              <a:lstStyle/>
              <a:p>
                <a:pPr algn="ctr"/>
                <a:r>
                  <a:rPr lang="en-US" sz="1400" b="1" dirty="0">
                    <a:latin typeface="Verdana" pitchFamily="34" charset="0"/>
                    <a:ea typeface="Verdana" pitchFamily="34" charset="0"/>
                    <a:cs typeface="Verdana" pitchFamily="34" charset="0"/>
                  </a:rPr>
                  <a:t>During maximum mode operation, the MN/ </a:t>
                </a:r>
                <a14:m>
                  <m:oMath xmlns:m="http://schemas.openxmlformats.org/officeDocument/2006/math">
                    <m:acc>
                      <m:accPr>
                        <m:chr m:val="̅"/>
                        <m:ctrlPr>
                          <a:rPr lang="en-US" sz="1400" b="1" i="1" dirty="0" smtClean="0">
                            <a:latin typeface="Cambria Math" panose="02040503050406030204" pitchFamily="18" charset="0"/>
                          </a:rPr>
                        </m:ctrlPr>
                      </m:accPr>
                      <m:e>
                        <m:r>
                          <a:rPr lang="en-US" sz="1400" b="1" i="0" dirty="0" smtClean="0">
                            <a:latin typeface="Cambria Math"/>
                          </a:rPr>
                          <m:t>𝐌𝐗</m:t>
                        </m:r>
                      </m:e>
                    </m:acc>
                  </m:oMath>
                </a14:m>
                <a:r>
                  <a:rPr lang="en-US" sz="1400" b="1" dirty="0">
                    <a:latin typeface="Verdana" pitchFamily="34" charset="0"/>
                    <a:ea typeface="Verdana" pitchFamily="34" charset="0"/>
                    <a:cs typeface="Verdana" pitchFamily="34" charset="0"/>
                  </a:rPr>
                  <a:t> is grounded (logic low)</a:t>
                </a:r>
              </a:p>
              <a:p>
                <a:pPr algn="ctr"/>
                <a:endParaRPr lang="en-US" sz="1400" b="1" dirty="0">
                  <a:latin typeface="Verdana" pitchFamily="34" charset="0"/>
                  <a:ea typeface="Verdana" pitchFamily="34" charset="0"/>
                  <a:cs typeface="Verdana" pitchFamily="34" charset="0"/>
                </a:endParaRPr>
              </a:p>
              <a:p>
                <a:pPr algn="ctr"/>
                <a:r>
                  <a:rPr lang="en-US" sz="1400" b="1" dirty="0">
                    <a:latin typeface="Verdana" pitchFamily="34" charset="0"/>
                    <a:ea typeface="Verdana" pitchFamily="34" charset="0"/>
                    <a:cs typeface="Verdana" pitchFamily="34" charset="0"/>
                  </a:rPr>
                  <a:t>Pins 24 -31 are reassigned</a:t>
                </a:r>
              </a:p>
            </p:txBody>
          </p:sp>
        </mc:Choice>
        <mc:Fallback xmlns="">
          <p:sp>
            <p:nvSpPr>
              <p:cNvPr id="45" name="TextBox 44"/>
              <p:cNvSpPr txBox="1">
                <a:spLocks noRot="1" noChangeAspect="1" noMove="1" noResize="1" noEditPoints="1" noAdjustHandles="1" noChangeArrowheads="1" noChangeShapeType="1" noTextEdit="1"/>
              </p:cNvSpPr>
              <p:nvPr/>
            </p:nvSpPr>
            <p:spPr>
              <a:xfrm>
                <a:off x="3429000" y="762000"/>
                <a:ext cx="5334000" cy="954107"/>
              </a:xfrm>
              <a:prstGeom prst="rect">
                <a:avLst/>
              </a:prstGeom>
              <a:blipFill rotWithShape="1">
                <a:blip r:embed="rId3"/>
                <a:stretch>
                  <a:fillRect t="-637" b="-50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7" name="Table 46"/>
              <p:cNvGraphicFramePr>
                <a:graphicFrameLocks noGrp="1"/>
              </p:cNvGraphicFramePr>
              <p:nvPr>
                <p:extLst>
                  <p:ext uri="{D42A27DB-BD31-4B8C-83A1-F6EECF244321}">
                    <p14:modId xmlns:p14="http://schemas.microsoft.com/office/powerpoint/2010/main" val="2503820810"/>
                  </p:ext>
                </p:extLst>
              </p:nvPr>
            </p:nvGraphicFramePr>
            <p:xfrm>
              <a:off x="3999073" y="2133600"/>
              <a:ext cx="6532245" cy="1554480"/>
            </p:xfrm>
            <a:graphic>
              <a:graphicData uri="http://schemas.openxmlformats.org/drawingml/2006/table">
                <a:tbl>
                  <a:tblPr firstRow="1" bandRow="1">
                    <a:tableStyleId>{5C22544A-7EE6-4342-B048-85BDC9FD1C3A}</a:tableStyleId>
                  </a:tblPr>
                  <a:tblGrid>
                    <a:gridCol w="1108148">
                      <a:extLst>
                        <a:ext uri="{9D8B030D-6E8A-4147-A177-3AD203B41FA5}">
                          <a16:colId xmlns:a16="http://schemas.microsoft.com/office/drawing/2014/main" val="20000"/>
                        </a:ext>
                      </a:extLst>
                    </a:gridCol>
                    <a:gridCol w="5424097">
                      <a:extLst>
                        <a:ext uri="{9D8B030D-6E8A-4147-A177-3AD203B41FA5}">
                          <a16:colId xmlns:a16="http://schemas.microsoft.com/office/drawing/2014/main" val="20001"/>
                        </a:ext>
                      </a:extLst>
                    </a:gridCol>
                  </a:tblGrid>
                  <a:tr h="370840">
                    <a:tc>
                      <a:txBody>
                        <a:bodyPr/>
                        <a:lstStyle/>
                        <a:p>
                          <a14:m>
                            <m:oMath xmlns:m="http://schemas.openxmlformats.org/officeDocument/2006/math">
                              <m:acc>
                                <m:accPr>
                                  <m:chr m:val="̅"/>
                                  <m:ctrlPr>
                                    <a:rPr lang="en-US" sz="1200" i="1" smtClean="0">
                                      <a:solidFill>
                                        <a:srgbClr val="FF0066"/>
                                      </a:solidFill>
                                      <a:latin typeface="Cambria Math" panose="02040503050406030204" pitchFamily="18" charset="0"/>
                                    </a:rPr>
                                  </m:ctrlPr>
                                </m:accPr>
                                <m:e>
                                  <m:sSub>
                                    <m:sSubPr>
                                      <m:ctrlPr>
                                        <a:rPr lang="en-US" sz="1200" i="1" smtClean="0">
                                          <a:solidFill>
                                            <a:srgbClr val="FF0066"/>
                                          </a:solidFill>
                                          <a:latin typeface="Cambria Math" panose="02040503050406030204" pitchFamily="18" charset="0"/>
                                        </a:rPr>
                                      </m:ctrlPr>
                                    </m:sSubPr>
                                    <m:e>
                                      <m:r>
                                        <a:rPr lang="en-US" sz="1200" b="1" i="1" smtClean="0">
                                          <a:solidFill>
                                            <a:srgbClr val="FF0066"/>
                                          </a:solidFill>
                                          <a:latin typeface="Cambria Math"/>
                                        </a:rPr>
                                        <m:t>𝑸𝑺</m:t>
                                      </m:r>
                                    </m:e>
                                    <m:sub>
                                      <m:r>
                                        <a:rPr lang="en-US" sz="1200" b="1" i="1" smtClean="0">
                                          <a:solidFill>
                                            <a:srgbClr val="FF0066"/>
                                          </a:solidFill>
                                          <a:latin typeface="Cambria Math"/>
                                        </a:rPr>
                                        <m:t>𝟎</m:t>
                                      </m:r>
                                    </m:sub>
                                  </m:sSub>
                                </m:e>
                              </m:acc>
                            </m:oMath>
                          </a14:m>
                          <a:r>
                            <a:rPr lang="en-US" sz="1200" i="0" dirty="0">
                              <a:solidFill>
                                <a:sysClr val="windowText" lastClr="000000"/>
                              </a:solidFill>
                              <a:latin typeface="Verdana" pitchFamily="34" charset="0"/>
                              <a:ea typeface="Verdana" pitchFamily="34" charset="0"/>
                              <a:cs typeface="Verdana" pitchFamily="34" charset="0"/>
                            </a:rPr>
                            <a:t>, </a:t>
                          </a:r>
                          <a14:m>
                            <m:oMath xmlns:m="http://schemas.openxmlformats.org/officeDocument/2006/math">
                              <m:acc>
                                <m:accPr>
                                  <m:chr m:val="̅"/>
                                  <m:ctrlPr>
                                    <a:rPr lang="en-US" sz="1200" i="1" smtClean="0">
                                      <a:solidFill>
                                        <a:srgbClr val="FF0066"/>
                                      </a:solidFill>
                                      <a:latin typeface="Cambria Math" panose="02040503050406030204" pitchFamily="18" charset="0"/>
                                    </a:rPr>
                                  </m:ctrlPr>
                                </m:accPr>
                                <m:e>
                                  <m:r>
                                    <a:rPr lang="en-US" sz="1200" b="1" i="1" smtClean="0">
                                      <a:solidFill>
                                        <a:srgbClr val="FF0066"/>
                                      </a:solidFill>
                                      <a:latin typeface="Cambria Math"/>
                                    </a:rPr>
                                    <m:t>𝑸</m:t>
                                  </m:r>
                                  <m:sSub>
                                    <m:sSubPr>
                                      <m:ctrlPr>
                                        <a:rPr lang="en-US" sz="1200" i="1" smtClean="0">
                                          <a:solidFill>
                                            <a:srgbClr val="FF0066"/>
                                          </a:solidFill>
                                          <a:latin typeface="Cambria Math" panose="02040503050406030204" pitchFamily="18" charset="0"/>
                                        </a:rPr>
                                      </m:ctrlPr>
                                    </m:sSubPr>
                                    <m:e>
                                      <m:r>
                                        <a:rPr lang="en-US" sz="1200" b="1" i="1" smtClean="0">
                                          <a:solidFill>
                                            <a:srgbClr val="FF0066"/>
                                          </a:solidFill>
                                          <a:latin typeface="Cambria Math"/>
                                        </a:rPr>
                                        <m:t>𝑺</m:t>
                                      </m:r>
                                    </m:e>
                                    <m:sub>
                                      <m:r>
                                        <a:rPr lang="en-US" sz="1200" b="1" i="1" smtClean="0">
                                          <a:solidFill>
                                            <a:srgbClr val="FF0066"/>
                                          </a:solidFill>
                                          <a:latin typeface="Cambria Math"/>
                                        </a:rPr>
                                        <m:t>𝟏</m:t>
                                      </m:r>
                                    </m:sub>
                                  </m:sSub>
                                </m:e>
                              </m:acc>
                            </m:oMath>
                          </a14:m>
                          <a:endParaRPr lang="en-US" sz="1200" i="0" dirty="0">
                            <a:solidFill>
                              <a:sysClr val="windowText" lastClr="000000"/>
                            </a:solidFill>
                            <a:latin typeface="Verdana" pitchFamily="34" charset="0"/>
                            <a:ea typeface="Verdana" pitchFamily="34" charset="0"/>
                            <a:cs typeface="Verdana" pitchFamily="34" charset="0"/>
                          </a:endParaRPr>
                        </a:p>
                      </a:txBody>
                      <a:tcPr marL="108013" marR="108013">
                        <a:noFill/>
                      </a:tcPr>
                    </a:tc>
                    <a:tc>
                      <a:txBody>
                        <a:bodyPr/>
                        <a:lstStyle/>
                        <a:p>
                          <a:pPr algn="just"/>
                          <a:r>
                            <a:rPr lang="en-US" sz="1200" dirty="0">
                              <a:solidFill>
                                <a:sysClr val="windowText" lastClr="000000"/>
                              </a:solidFill>
                              <a:latin typeface="Verdana" pitchFamily="34" charset="0"/>
                              <a:ea typeface="Verdana" pitchFamily="34" charset="0"/>
                              <a:cs typeface="Verdana" pitchFamily="34" charset="0"/>
                            </a:rPr>
                            <a:t>(</a:t>
                          </a:r>
                          <a:r>
                            <a:rPr lang="en-US" sz="1200" dirty="0">
                              <a:solidFill>
                                <a:srgbClr val="FF0000"/>
                              </a:solidFill>
                              <a:latin typeface="Verdana" pitchFamily="34" charset="0"/>
                              <a:ea typeface="Verdana" pitchFamily="34" charset="0"/>
                              <a:cs typeface="Verdana" pitchFamily="34" charset="0"/>
                            </a:rPr>
                            <a:t>Queue Status</a:t>
                          </a:r>
                          <a:r>
                            <a:rPr lang="en-US" sz="1200" dirty="0">
                              <a:solidFill>
                                <a:sysClr val="windowText" lastClr="000000"/>
                              </a:solidFill>
                              <a:latin typeface="Verdana" pitchFamily="34" charset="0"/>
                              <a:ea typeface="Verdana" pitchFamily="34" charset="0"/>
                              <a:cs typeface="Verdana" pitchFamily="34" charset="0"/>
                            </a:rPr>
                            <a:t>) The processor provides the status of queue in these</a:t>
                          </a:r>
                          <a:r>
                            <a:rPr lang="en-US" sz="1200" baseline="0" dirty="0">
                              <a:solidFill>
                                <a:sysClr val="windowText" lastClr="000000"/>
                              </a:solidFill>
                              <a:latin typeface="Verdana" pitchFamily="34" charset="0"/>
                              <a:ea typeface="Verdana" pitchFamily="34" charset="0"/>
                              <a:cs typeface="Verdana" pitchFamily="34" charset="0"/>
                            </a:rPr>
                            <a:t> lines. </a:t>
                          </a:r>
                        </a:p>
                        <a:p>
                          <a:pPr algn="just"/>
                          <a:endParaRPr lang="en-US" sz="1200" baseline="0" dirty="0">
                            <a:solidFill>
                              <a:sysClr val="windowText" lastClr="000000"/>
                            </a:solidFill>
                            <a:latin typeface="Verdana" pitchFamily="34" charset="0"/>
                            <a:ea typeface="Verdana" pitchFamily="34" charset="0"/>
                            <a:cs typeface="Verdana" pitchFamily="34" charset="0"/>
                          </a:endParaRPr>
                        </a:p>
                        <a:p>
                          <a:pPr algn="just"/>
                          <a:r>
                            <a:rPr lang="en-US" sz="1200" baseline="0" dirty="0">
                              <a:solidFill>
                                <a:sysClr val="windowText" lastClr="000000"/>
                              </a:solidFill>
                              <a:latin typeface="Verdana" pitchFamily="34" charset="0"/>
                              <a:ea typeface="Verdana" pitchFamily="34" charset="0"/>
                              <a:cs typeface="Verdana" pitchFamily="34" charset="0"/>
                            </a:rPr>
                            <a:t>The queue status can be used by external device to track the internal status of the queue in 8086. </a:t>
                          </a:r>
                        </a:p>
                        <a:p>
                          <a:pPr algn="just"/>
                          <a:endParaRPr lang="en-US" sz="1200" baseline="0" dirty="0">
                            <a:solidFill>
                              <a:sysClr val="windowText" lastClr="000000"/>
                            </a:solidFill>
                            <a:latin typeface="Verdana" pitchFamily="34" charset="0"/>
                            <a:ea typeface="Verdana" pitchFamily="34" charset="0"/>
                            <a:cs typeface="Verdana" pitchFamily="34" charset="0"/>
                          </a:endParaRPr>
                        </a:p>
                        <a:p>
                          <a:pPr algn="just"/>
                          <a:r>
                            <a:rPr lang="en-US" sz="1200" baseline="0" dirty="0">
                              <a:solidFill>
                                <a:sysClr val="windowText" lastClr="000000"/>
                              </a:solidFill>
                              <a:latin typeface="Verdana" pitchFamily="34" charset="0"/>
                              <a:ea typeface="Verdana" pitchFamily="34" charset="0"/>
                              <a:cs typeface="Verdana" pitchFamily="34" charset="0"/>
                            </a:rPr>
                            <a:t>The output on QS</a:t>
                          </a:r>
                          <a:r>
                            <a:rPr lang="en-US" sz="1200" baseline="-25000" dirty="0">
                              <a:solidFill>
                                <a:sysClr val="windowText" lastClr="000000"/>
                              </a:solidFill>
                              <a:latin typeface="Verdana" pitchFamily="34" charset="0"/>
                              <a:ea typeface="Verdana" pitchFamily="34" charset="0"/>
                              <a:cs typeface="Verdana" pitchFamily="34" charset="0"/>
                            </a:rPr>
                            <a:t>0</a:t>
                          </a:r>
                          <a:r>
                            <a:rPr lang="en-US" sz="1200" baseline="0" dirty="0">
                              <a:solidFill>
                                <a:sysClr val="windowText" lastClr="000000"/>
                              </a:solidFill>
                              <a:latin typeface="Verdana" pitchFamily="34" charset="0"/>
                              <a:ea typeface="Verdana" pitchFamily="34" charset="0"/>
                              <a:cs typeface="Verdana" pitchFamily="34" charset="0"/>
                            </a:rPr>
                            <a:t> and QS</a:t>
                          </a:r>
                          <a:r>
                            <a:rPr lang="en-US" sz="1200" baseline="-25000" dirty="0">
                              <a:solidFill>
                                <a:sysClr val="windowText" lastClr="000000"/>
                              </a:solidFill>
                              <a:latin typeface="Verdana" pitchFamily="34" charset="0"/>
                              <a:ea typeface="Verdana" pitchFamily="34" charset="0"/>
                              <a:cs typeface="Verdana" pitchFamily="34" charset="0"/>
                            </a:rPr>
                            <a:t>1</a:t>
                          </a:r>
                          <a:r>
                            <a:rPr lang="en-US" sz="1200" baseline="0" dirty="0">
                              <a:solidFill>
                                <a:sysClr val="windowText" lastClr="000000"/>
                              </a:solidFill>
                              <a:latin typeface="Verdana" pitchFamily="34" charset="0"/>
                              <a:ea typeface="Verdana" pitchFamily="34" charset="0"/>
                              <a:cs typeface="Verdana" pitchFamily="34" charset="0"/>
                            </a:rPr>
                            <a:t> can be interpreted as shown in the table.</a:t>
                          </a:r>
                          <a:endParaRPr lang="en-US" sz="1200" dirty="0">
                            <a:solidFill>
                              <a:sysClr val="windowText" lastClr="000000"/>
                            </a:solidFill>
                            <a:latin typeface="Verdana" pitchFamily="34" charset="0"/>
                            <a:ea typeface="Verdana" pitchFamily="34" charset="0"/>
                            <a:cs typeface="Verdana" pitchFamily="34" charset="0"/>
                          </a:endParaRPr>
                        </a:p>
                      </a:txBody>
                      <a:tcPr marL="108013" marR="108013">
                        <a:noFill/>
                      </a:tcPr>
                    </a:tc>
                    <a:extLst>
                      <a:ext uri="{0D108BD9-81ED-4DB2-BD59-A6C34878D82A}">
                        <a16:rowId xmlns:a16="http://schemas.microsoft.com/office/drawing/2014/main" val="10000"/>
                      </a:ext>
                    </a:extLst>
                  </a:tr>
                </a:tbl>
              </a:graphicData>
            </a:graphic>
          </p:graphicFrame>
        </mc:Choice>
        <mc:Fallback xmlns="">
          <p:graphicFrame>
            <p:nvGraphicFramePr>
              <p:cNvPr id="47" name="Table 46"/>
              <p:cNvGraphicFramePr>
                <a:graphicFrameLocks noGrp="1"/>
              </p:cNvGraphicFramePr>
              <p:nvPr>
                <p:extLst>
                  <p:ext uri="{D42A27DB-BD31-4B8C-83A1-F6EECF244321}">
                    <p14:modId xmlns:p14="http://schemas.microsoft.com/office/powerpoint/2010/main" xmlns="" xmlns:a14="http://schemas.microsoft.com/office/drawing/2010/main" val="2786467240"/>
                  </p:ext>
                </p:extLst>
              </p:nvPr>
            </p:nvGraphicFramePr>
            <p:xfrm>
              <a:off x="3385457" y="2133600"/>
              <a:ext cx="5529943" cy="1554480"/>
            </p:xfrm>
            <a:graphic>
              <a:graphicData uri="http://schemas.openxmlformats.org/drawingml/2006/table">
                <a:tbl>
                  <a:tblPr firstRow="1" bandRow="1">
                    <a:tableStyleId>{5C22544A-7EE6-4342-B048-85BDC9FD1C3A}</a:tableStyleId>
                  </a:tblPr>
                  <a:tblGrid>
                    <a:gridCol w="938115"/>
                    <a:gridCol w="4591828"/>
                  </a:tblGrid>
                  <a:tr h="1554480">
                    <a:tc>
                      <a:txBody>
                        <a:bodyPr/>
                        <a:lstStyle/>
                        <a:p>
                          <a:endParaRPr lang="en-US"/>
                        </a:p>
                      </a:txBody>
                      <a:tcPr>
                        <a:blipFill rotWithShape="1">
                          <a:blip r:embed="rId4"/>
                          <a:stretch>
                            <a:fillRect r="-489610" b="-3137"/>
                          </a:stretch>
                        </a:blipFill>
                      </a:tcPr>
                    </a:tc>
                    <a:tc>
                      <a:txBody>
                        <a:bodyPr/>
                        <a:lstStyle/>
                        <a:p>
                          <a:pPr algn="just"/>
                          <a:r>
                            <a:rPr lang="en-US" sz="1200" dirty="0" smtClean="0">
                              <a:solidFill>
                                <a:sysClr val="windowText" lastClr="000000"/>
                              </a:solidFill>
                              <a:latin typeface="Verdana" pitchFamily="34" charset="0"/>
                              <a:ea typeface="Verdana" pitchFamily="34" charset="0"/>
                              <a:cs typeface="Verdana" pitchFamily="34" charset="0"/>
                            </a:rPr>
                            <a:t>(</a:t>
                          </a:r>
                          <a:r>
                            <a:rPr lang="en-US" sz="1200" dirty="0" smtClean="0">
                              <a:solidFill>
                                <a:srgbClr val="FF0000"/>
                              </a:solidFill>
                              <a:latin typeface="Verdana" pitchFamily="34" charset="0"/>
                              <a:ea typeface="Verdana" pitchFamily="34" charset="0"/>
                              <a:cs typeface="Verdana" pitchFamily="34" charset="0"/>
                            </a:rPr>
                            <a:t>Queue Status</a:t>
                          </a:r>
                          <a:r>
                            <a:rPr lang="en-US" sz="1200" dirty="0" smtClean="0">
                              <a:solidFill>
                                <a:sysClr val="windowText" lastClr="000000"/>
                              </a:solidFill>
                              <a:latin typeface="Verdana" pitchFamily="34" charset="0"/>
                              <a:ea typeface="Verdana" pitchFamily="34" charset="0"/>
                              <a:cs typeface="Verdana" pitchFamily="34" charset="0"/>
                            </a:rPr>
                            <a:t>) The processor provides the status of queue in these</a:t>
                          </a:r>
                          <a:r>
                            <a:rPr lang="en-US" sz="1200" baseline="0" dirty="0" smtClean="0">
                              <a:solidFill>
                                <a:sysClr val="windowText" lastClr="000000"/>
                              </a:solidFill>
                              <a:latin typeface="Verdana" pitchFamily="34" charset="0"/>
                              <a:ea typeface="Verdana" pitchFamily="34" charset="0"/>
                              <a:cs typeface="Verdana" pitchFamily="34" charset="0"/>
                            </a:rPr>
                            <a:t> lines. </a:t>
                          </a:r>
                        </a:p>
                        <a:p>
                          <a:pPr algn="just"/>
                          <a:endParaRPr lang="en-US" sz="1200" baseline="0" dirty="0" smtClean="0">
                            <a:solidFill>
                              <a:sysClr val="windowText" lastClr="000000"/>
                            </a:solidFill>
                            <a:latin typeface="Verdana" pitchFamily="34" charset="0"/>
                            <a:ea typeface="Verdana" pitchFamily="34" charset="0"/>
                            <a:cs typeface="Verdana" pitchFamily="34" charset="0"/>
                          </a:endParaRPr>
                        </a:p>
                        <a:p>
                          <a:pPr algn="just"/>
                          <a:r>
                            <a:rPr lang="en-US" sz="1200" baseline="0" dirty="0" smtClean="0">
                              <a:solidFill>
                                <a:sysClr val="windowText" lastClr="000000"/>
                              </a:solidFill>
                              <a:latin typeface="Verdana" pitchFamily="34" charset="0"/>
                              <a:ea typeface="Verdana" pitchFamily="34" charset="0"/>
                              <a:cs typeface="Verdana" pitchFamily="34" charset="0"/>
                            </a:rPr>
                            <a:t>The queue status can be used by external device to track the internal status of the queue in 8086. </a:t>
                          </a:r>
                        </a:p>
                        <a:p>
                          <a:pPr algn="just"/>
                          <a:endParaRPr lang="en-US" sz="1200" baseline="0" dirty="0" smtClean="0">
                            <a:solidFill>
                              <a:sysClr val="windowText" lastClr="000000"/>
                            </a:solidFill>
                            <a:latin typeface="Verdana" pitchFamily="34" charset="0"/>
                            <a:ea typeface="Verdana" pitchFamily="34" charset="0"/>
                            <a:cs typeface="Verdana" pitchFamily="34" charset="0"/>
                          </a:endParaRPr>
                        </a:p>
                        <a:p>
                          <a:pPr algn="just"/>
                          <a:r>
                            <a:rPr lang="en-US" sz="1200" baseline="0" dirty="0" smtClean="0">
                              <a:solidFill>
                                <a:sysClr val="windowText" lastClr="000000"/>
                              </a:solidFill>
                              <a:latin typeface="Verdana" pitchFamily="34" charset="0"/>
                              <a:ea typeface="Verdana" pitchFamily="34" charset="0"/>
                              <a:cs typeface="Verdana" pitchFamily="34" charset="0"/>
                            </a:rPr>
                            <a:t>The output on QS</a:t>
                          </a:r>
                          <a:r>
                            <a:rPr lang="en-US" sz="1200" baseline="-25000" dirty="0" smtClean="0">
                              <a:solidFill>
                                <a:sysClr val="windowText" lastClr="000000"/>
                              </a:solidFill>
                              <a:latin typeface="Verdana" pitchFamily="34" charset="0"/>
                              <a:ea typeface="Verdana" pitchFamily="34" charset="0"/>
                              <a:cs typeface="Verdana" pitchFamily="34" charset="0"/>
                            </a:rPr>
                            <a:t>0</a:t>
                          </a:r>
                          <a:r>
                            <a:rPr lang="en-US" sz="1200" baseline="0" dirty="0" smtClean="0">
                              <a:solidFill>
                                <a:sysClr val="windowText" lastClr="000000"/>
                              </a:solidFill>
                              <a:latin typeface="Verdana" pitchFamily="34" charset="0"/>
                              <a:ea typeface="Verdana" pitchFamily="34" charset="0"/>
                              <a:cs typeface="Verdana" pitchFamily="34" charset="0"/>
                            </a:rPr>
                            <a:t> and QS</a:t>
                          </a:r>
                          <a:r>
                            <a:rPr lang="en-US" sz="1200" baseline="-25000" dirty="0" smtClean="0">
                              <a:solidFill>
                                <a:sysClr val="windowText" lastClr="000000"/>
                              </a:solidFill>
                              <a:latin typeface="Verdana" pitchFamily="34" charset="0"/>
                              <a:ea typeface="Verdana" pitchFamily="34" charset="0"/>
                              <a:cs typeface="Verdana" pitchFamily="34" charset="0"/>
                            </a:rPr>
                            <a:t>1</a:t>
                          </a:r>
                          <a:r>
                            <a:rPr lang="en-US" sz="1200" baseline="0" dirty="0" smtClean="0">
                              <a:solidFill>
                                <a:sysClr val="windowText" lastClr="000000"/>
                              </a:solidFill>
                              <a:latin typeface="Verdana" pitchFamily="34" charset="0"/>
                              <a:ea typeface="Verdana" pitchFamily="34" charset="0"/>
                              <a:cs typeface="Verdana" pitchFamily="34" charset="0"/>
                            </a:rPr>
                            <a:t> can be interpreted as shown in the table.</a:t>
                          </a:r>
                          <a:endParaRPr lang="en-US" sz="1200" dirty="0">
                            <a:solidFill>
                              <a:sysClr val="windowText" lastClr="000000"/>
                            </a:solidFill>
                            <a:latin typeface="Verdana" pitchFamily="34" charset="0"/>
                            <a:ea typeface="Verdana" pitchFamily="34" charset="0"/>
                            <a:cs typeface="Verdana" pitchFamily="34" charset="0"/>
                          </a:endParaRPr>
                        </a:p>
                      </a:txBody>
                      <a:tcPr>
                        <a:noFill/>
                      </a:tcPr>
                    </a:tc>
                  </a:tr>
                </a:tbl>
              </a:graphicData>
            </a:graphic>
          </p:graphicFrame>
        </mc:Fallback>
      </mc:AlternateContent>
      <p:sp>
        <p:nvSpPr>
          <p:cNvPr id="48" name="Slide Number Placeholder 47"/>
          <p:cNvSpPr>
            <a:spLocks noGrp="1"/>
          </p:cNvSpPr>
          <p:nvPr>
            <p:ph type="sldNum" sz="quarter" idx="12"/>
          </p:nvPr>
        </p:nvSpPr>
        <p:spPr/>
        <p:txBody>
          <a:bodyPr/>
          <a:lstStyle/>
          <a:p>
            <a:fld id="{85E6815B-E59C-4D87-B1F6-ECBDD22AF1DC}" type="slidenum">
              <a:rPr lang="en-US" smtClean="0"/>
              <a:pPr/>
              <a:t>99</a:t>
            </a:fld>
            <a:endParaRPr lang="en-US" dirty="0"/>
          </a:p>
        </p:txBody>
      </p:sp>
      <p:pic>
        <p:nvPicPr>
          <p:cNvPr id="1026" name="Picture 2" descr="C:\Users\APARNA\Desktop\Microprocessor\8086_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461" y="1847850"/>
            <a:ext cx="3783070" cy="41719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1" y="1600200"/>
            <a:ext cx="3780473" cy="21336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821" y="5391150"/>
            <a:ext cx="3780473" cy="838200"/>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0" y="3752851"/>
            <a:ext cx="2162090" cy="1638301"/>
          </a:xfrm>
          <a:prstGeom prst="rect">
            <a:avLst/>
          </a:pr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C:\Users\APARNA\Desktop\mm.tif"/>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80585" y="3914778"/>
            <a:ext cx="5131945" cy="21050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6841157" y="188879"/>
            <a:ext cx="2895344" cy="338554"/>
          </a:xfrm>
          <a:prstGeom prst="rect">
            <a:avLst/>
          </a:prstGeom>
          <a:solidFill>
            <a:srgbClr val="FFC000"/>
          </a:solidFill>
        </p:spPr>
        <p:txBody>
          <a:bodyPr wrap="none">
            <a:spAutoFit/>
          </a:bodyPr>
          <a:lstStyle/>
          <a:p>
            <a:r>
              <a:rPr lang="en-US" sz="1600" b="1" dirty="0">
                <a:solidFill>
                  <a:srgbClr val="FF0000"/>
                </a:solidFill>
                <a:latin typeface="Verdana" pitchFamily="34" charset="0"/>
                <a:ea typeface="Verdana" pitchFamily="34" charset="0"/>
                <a:cs typeface="Verdana" pitchFamily="34" charset="0"/>
              </a:rPr>
              <a:t>Maximum mode signals</a:t>
            </a:r>
          </a:p>
        </p:txBody>
      </p:sp>
      <p:sp>
        <p:nvSpPr>
          <p:cNvPr id="13" name="Round Same Side Corner Rectangle 12"/>
          <p:cNvSpPr/>
          <p:nvPr/>
        </p:nvSpPr>
        <p:spPr>
          <a:xfrm>
            <a:off x="122666" y="188879"/>
            <a:ext cx="10442244" cy="6457750"/>
          </a:xfrm>
          <a:prstGeom prst="round2SameRect">
            <a:avLst/>
          </a:prstGeom>
          <a:noFill/>
          <a:ln w="28575">
            <a:solidFill>
              <a:schemeClr val="accent1">
                <a:lumMod val="75000"/>
              </a:schemeClr>
            </a:solid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7888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DF44142FF0194DBD948B92E1BF1495" ma:contentTypeVersion="2" ma:contentTypeDescription="Create a new document." ma:contentTypeScope="" ma:versionID="17e6c84a3485271966a4e44d4ff305c9">
  <xsd:schema xmlns:xsd="http://www.w3.org/2001/XMLSchema" xmlns:xs="http://www.w3.org/2001/XMLSchema" xmlns:p="http://schemas.microsoft.com/office/2006/metadata/properties" xmlns:ns2="bcdec05f-af13-411b-9bea-18e3debe8c29" targetNamespace="http://schemas.microsoft.com/office/2006/metadata/properties" ma:root="true" ma:fieldsID="29ea5ad925ce0b3530aefa8d6ef833de" ns2:_="">
    <xsd:import namespace="bcdec05f-af13-411b-9bea-18e3debe8c2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dec05f-af13-411b-9bea-18e3debe8c2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1B20C22-E0FD-4874-8529-7E9EAFF51F77}"/>
</file>

<file path=customXml/itemProps2.xml><?xml version="1.0" encoding="utf-8"?>
<ds:datastoreItem xmlns:ds="http://schemas.openxmlformats.org/officeDocument/2006/customXml" ds:itemID="{1F6E0752-7259-4234-ACF7-B37C70A633AF}"/>
</file>

<file path=customXml/itemProps3.xml><?xml version="1.0" encoding="utf-8"?>
<ds:datastoreItem xmlns:ds="http://schemas.openxmlformats.org/officeDocument/2006/customXml" ds:itemID="{7944E4DB-F790-4092-9366-CC6A1647C671}"/>
</file>

<file path=docProps/app.xml><?xml version="1.0" encoding="utf-8"?>
<Properties xmlns="http://schemas.openxmlformats.org/officeDocument/2006/extended-properties" xmlns:vt="http://schemas.openxmlformats.org/officeDocument/2006/docPropsVTypes">
  <Template/>
  <TotalTime>4763</TotalTime>
  <Words>9544</Words>
  <Application>Microsoft Office PowerPoint</Application>
  <PresentationFormat>Custom</PresentationFormat>
  <Paragraphs>1053</Paragraphs>
  <Slides>148</Slides>
  <Notes>13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148</vt:i4>
      </vt:variant>
    </vt:vector>
  </HeadingPairs>
  <TitlesOfParts>
    <vt:vector size="161" baseType="lpstr">
      <vt:lpstr>Arial</vt:lpstr>
      <vt:lpstr>Berlin Sans FB Demi</vt:lpstr>
      <vt:lpstr>Britannic Bold</vt:lpstr>
      <vt:lpstr>Calibri</vt:lpstr>
      <vt:lpstr>Cambria Math</vt:lpstr>
      <vt:lpstr>Century Schoolbook</vt:lpstr>
      <vt:lpstr>Octapost NBP</vt:lpstr>
      <vt:lpstr>Symbol</vt:lpstr>
      <vt:lpstr>Tahoma</vt:lpstr>
      <vt:lpstr>Verdana</vt:lpstr>
      <vt:lpstr>Wingdings</vt:lpstr>
      <vt:lpstr>Wingdings 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Data Transfer/Copy Instructions </vt:lpstr>
      <vt:lpstr> Data Transfer/Copy Instructions </vt:lpstr>
      <vt:lpstr>PUSH</vt:lpstr>
      <vt:lpstr> Data Transfer/Copy Instructions </vt:lpstr>
      <vt:lpstr>POP</vt:lpstr>
      <vt:lpstr> Data Transfer/Copy Instructions Cont’d </vt:lpstr>
      <vt:lpstr>Instructions to Transfer the Address</vt:lpstr>
      <vt:lpstr> Instructions to transfer flag registers </vt:lpstr>
      <vt:lpstr> Instructions for Input and Output Port Transfer </vt:lpstr>
      <vt:lpstr> Instructions for Input and Output Port Transfer </vt:lpstr>
      <vt:lpstr>Arithmetic Instructions</vt:lpstr>
      <vt:lpstr>Arithmetic Instructions</vt:lpstr>
      <vt:lpstr>ADD</vt:lpstr>
      <vt:lpstr>ADC</vt:lpstr>
      <vt:lpstr>INC, DEC</vt:lpstr>
      <vt:lpstr>SUB, SBB</vt:lpstr>
      <vt:lpstr>SBB</vt:lpstr>
      <vt:lpstr>CMP</vt:lpstr>
      <vt:lpstr>DAA</vt:lpstr>
      <vt:lpstr>DAA</vt:lpstr>
      <vt:lpstr>DAS</vt:lpstr>
      <vt:lpstr>Logical Instructions</vt:lpstr>
      <vt:lpstr>Logical Instructions </vt:lpstr>
      <vt:lpstr>Logical Instructions </vt:lpstr>
      <vt:lpstr>Logical and Arithmetic Left Shift</vt:lpstr>
      <vt:lpstr>Logical Right Shift</vt:lpstr>
      <vt:lpstr>Arithmetic Right Shift</vt:lpstr>
      <vt:lpstr>Rotate Instructions</vt:lpstr>
      <vt:lpstr>ROL</vt:lpstr>
      <vt:lpstr>RCL</vt:lpstr>
      <vt:lpstr>RCR</vt:lpstr>
      <vt:lpstr>PowerPoint Presentation</vt:lpstr>
      <vt:lpstr> String Manipulation Instructions</vt:lpstr>
      <vt:lpstr> String Manipulation Instructions</vt:lpstr>
      <vt:lpstr> String Manipulation Instructions</vt:lpstr>
      <vt:lpstr>PowerPoint Presentation</vt:lpstr>
      <vt:lpstr> String Manipulation Instructions</vt:lpstr>
      <vt:lpstr>PowerPoint Presentation</vt:lpstr>
      <vt:lpstr>Branch Instructions</vt:lpstr>
      <vt:lpstr> Unconditional Branch Instructions </vt:lpstr>
      <vt:lpstr> Unconditional Branch Instructions </vt:lpstr>
      <vt:lpstr>PowerPoint Presentation</vt:lpstr>
      <vt:lpstr>PowerPoint Presentation</vt:lpstr>
      <vt:lpstr>Conditional Branch Instructions</vt:lpstr>
      <vt:lpstr>Conditional Loop Instruction </vt:lpstr>
      <vt:lpstr>Flag Manipulation Instructions</vt:lpstr>
      <vt:lpstr>Machine Control 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8253 Timer?</vt:lpstr>
      <vt:lpstr>PowerPoint Presentation</vt:lpstr>
      <vt:lpstr>8253 </vt:lpstr>
      <vt:lpstr>Functional Block diagram of 8253</vt:lpstr>
      <vt:lpstr>Pin Diagram and Address Decoding</vt:lpstr>
      <vt:lpstr>PowerPoint Presentation</vt:lpstr>
      <vt:lpstr>Control Register</vt:lpstr>
      <vt:lpstr>Counters</vt:lpstr>
      <vt:lpstr>Operations for Various Control Inputs</vt:lpstr>
      <vt:lpstr>Control Word Format</vt:lpstr>
      <vt:lpstr>Modes of 8253</vt:lpstr>
      <vt:lpstr>PowerPoint Presentation</vt:lpstr>
      <vt:lpstr>PowerPoint Presentation</vt:lpstr>
      <vt:lpstr>PowerPoint Presentation</vt:lpstr>
      <vt:lpstr>PowerPoint Presentation</vt:lpstr>
      <vt:lpstr>PowerPoint Presentation</vt:lpstr>
      <vt:lpstr>PowerPoint Presentation</vt:lpstr>
      <vt:lpstr>Example 1</vt:lpstr>
      <vt:lpstr>Example 2</vt:lpstr>
      <vt:lpstr>Example 3</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selvendran</cp:lastModifiedBy>
  <cp:revision>215</cp:revision>
  <dcterms:created xsi:type="dcterms:W3CDTF">2018-12-06T04:05:37Z</dcterms:created>
  <dcterms:modified xsi:type="dcterms:W3CDTF">2023-01-10T07:50:40Z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0x01010091DF44142FF0194DBD948B92E1BF1495</vt:lpwstr>
  </property>
</Properties>
</file>

<file path=docProps/thumbnail.jpeg>
</file>